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  <p:sldId id="269" r:id="rId5"/>
    <p:sldId id="270" r:id="rId6"/>
    <p:sldId id="266" r:id="rId7"/>
    <p:sldId id="260" r:id="rId8"/>
    <p:sldId id="267" r:id="rId9"/>
    <p:sldId id="268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8C5"/>
    <a:srgbClr val="DAE8FC"/>
    <a:srgbClr val="FFF2CC"/>
    <a:srgbClr val="E3CE8E"/>
    <a:srgbClr val="E14DD1"/>
    <a:srgbClr val="C97891"/>
    <a:srgbClr val="CE8887"/>
    <a:srgbClr val="BF8363"/>
    <a:srgbClr val="572E46"/>
    <a:srgbClr val="132B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80" y="1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gif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gif>
</file>

<file path=ppt/media/image29.png>
</file>

<file path=ppt/media/image3.png>
</file>

<file path=ppt/media/image30.gif>
</file>

<file path=ppt/media/image4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9E4503-EFA9-4195-8363-6CE643478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8B505EE-C295-4A6D-B333-98609B4B0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0D2EED-DEE7-4BC7-8230-A51123FC6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0E3546-C746-4FD1-B47B-A2D12A90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FA8D7E-2461-418D-A3DC-BD0C6F966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607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1E07FE-75C7-4DA0-8FC0-DC2DBEF73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B2ABEFC-7984-4357-A01C-180C4F66C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908359-09BD-401D-8E5D-0DB4735AA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71B23A-CA59-4E91-8FC6-72DBDAC61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F7F9D9-D445-43E8-9B46-0EE5C32B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291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4A174CB-2DFE-4D47-9F03-5FFA38F5F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B3C88BD-79E2-4E37-8E9A-BE264807B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99B12F-1AE1-4119-8249-039B4689D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DDBF83-DAAC-46F1-936C-EFE423421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78ECF7-D3E5-450F-9903-13F7665E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1807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A31042-5FCC-4901-9F1D-3EE4E0BAE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5D7945-7E2C-4714-B7B4-8F14C8E6E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12EA17-E093-406E-AAE7-0BE52BE6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AEA4-CAB7-4611-83B1-8B32ABCF5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D59A0F-F0AB-481F-8EC2-7B54F47F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222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890A32-F46E-4D73-8FE2-BD94A6233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09788C3-60B4-4539-A3FC-0FC5F44C7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6DDDBA-0953-4EA5-9A23-60C3258A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98484B-C1C2-480E-926E-83B25071C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A53142-B048-4A74-A38E-4958C30B7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532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65B165-D326-4B67-8F74-8115A6BD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45338A-DD3D-4B36-8536-7B1DF5C777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CBAC9B5-6725-41CC-92A4-631481D5D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38FB2A-B5FE-4EE7-BC69-CCC416F4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32B06CB-3692-4E18-BD03-3D38E7E64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561AD17-6466-4027-8A86-85A734505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9657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E31BDD-39E6-41B0-AE45-26144C777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B7DD239-769F-46DF-818B-6816CB63C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E260926-847B-458E-8DAB-7C39D6F88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8BE1CFD-06B5-4082-89CD-9D39C0BABA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4C7D5A6-CA05-4055-AED6-2D60CAC40C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8C1DB88-C402-4472-9B4D-B5714EC5C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CEFEA6-FE4B-4E63-A98D-485AFD182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EEF475-B657-4505-B150-470CF2303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086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4BB240-9772-4F61-8CA3-2EA6B854D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14A566C-2E8C-4E00-8D9C-3A8C2AB6A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61DF05D-F372-47AB-BEA3-32F1CA04C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B4A2078-12CF-402A-9A3E-B99493536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218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EA65308-2EC0-4180-BD04-CCE86B9C1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66D1B0-A2E2-4DBA-9802-2ECE22E2F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9BF430C-EB51-4CF9-AA09-4AE901CC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5218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CE885-9A25-4803-93D4-31B17515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3F4199-57BA-4FF9-B72B-82375815F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BAADD25-9D51-42CD-A819-05F723D08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5C5FA0-E87A-42BC-B366-1279FB21A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6E215F-CF8D-46AA-9D96-F5D15997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E42F1FD-C134-44C9-BAED-46F6A336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3352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A46B8C-0886-4184-982A-F4C4C7363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D28DD4A-FC47-45F2-8786-880E86EE1A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60F3544-5680-4159-B34D-EAB86FC03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96A5165-17BA-4214-A5BD-CA024EB30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E54EBE9-C97A-4D48-A576-9DE90FC89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FB28DA6-FEF9-46DD-9CA3-E71B2A987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340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7A143A9-0723-4DC7-9BE1-36312392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CFF1870-7211-4B3A-9908-E62845524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8FB886-C5DF-4B69-BFA3-465A29970E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6C8F8-CD0B-4214-9663-BEB8B40351E6}" type="datetimeFigureOut">
              <a:rPr lang="zh-TW" altLang="en-US" smtClean="0"/>
              <a:t>2025/5/9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782E34-75EA-49E3-8676-081A615AC0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6D5C76-7237-4FBF-A6BF-5042458D6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9A4F2-5D21-4545-AD71-6DAD9CD6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131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tsushiSakai/PythonRobotics" TargetMode="External"/><Relationship Id="rId5" Type="http://schemas.openxmlformats.org/officeDocument/2006/relationships/image" Target="../media/image1.gif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7.gi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4.png"/><Relationship Id="rId5" Type="http://schemas.openxmlformats.org/officeDocument/2006/relationships/image" Target="../media/image19.png"/><Relationship Id="rId10" Type="http://schemas.openxmlformats.org/officeDocument/2006/relationships/hyperlink" Target="https://pixabay.com/ja/%E8%BB%8A-%E8%BB%8A%E4%B8%A1-%E7%B4%AB-%E4%BA%A4%E9%80%9A-%E6%97%85%E8%A1%8C-%E3%83%88%E3%83%A9%E3%83%B3%E3%82%B9%E3%83%9D%E3%83%BC%E3%83%88-%E8%87%AA%E5%8B%95%E8%BB%8A-%E3%83%88%E3%83%A9%E3%83%95%E3%82%A3%E3%83%83%E3%82%AF-311712/" TargetMode="External"/><Relationship Id="rId4" Type="http://schemas.openxmlformats.org/officeDocument/2006/relationships/image" Target="../media/image180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7" Type="http://schemas.openxmlformats.org/officeDocument/2006/relationships/image" Target="../media/image30.gi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gif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83DAD6D0-333E-4A92-85C9-A96C40CB0E18}"/>
              </a:ext>
            </a:extLst>
          </p:cNvPr>
          <p:cNvSpPr/>
          <p:nvPr/>
        </p:nvSpPr>
        <p:spPr>
          <a:xfrm>
            <a:off x="8678808" y="3589866"/>
            <a:ext cx="2534195" cy="2794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59BE786-D56C-4419-BCAE-5CE8843EB8C4}"/>
              </a:ext>
            </a:extLst>
          </p:cNvPr>
          <p:cNvSpPr/>
          <p:nvPr/>
        </p:nvSpPr>
        <p:spPr>
          <a:xfrm>
            <a:off x="6096000" y="3589866"/>
            <a:ext cx="2582808" cy="2794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8F84243-C235-4F9D-AFC5-BA887334475E}"/>
              </a:ext>
            </a:extLst>
          </p:cNvPr>
          <p:cNvSpPr/>
          <p:nvPr/>
        </p:nvSpPr>
        <p:spPr>
          <a:xfrm>
            <a:off x="2810708" y="3589866"/>
            <a:ext cx="3285292" cy="2794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2B62AFB-02AB-4208-9AF4-D0A30D87F024}"/>
              </a:ext>
            </a:extLst>
          </p:cNvPr>
          <p:cNvSpPr/>
          <p:nvPr/>
        </p:nvSpPr>
        <p:spPr>
          <a:xfrm>
            <a:off x="1196936" y="3589866"/>
            <a:ext cx="1608659" cy="2794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96BDFD0-A8AC-444B-90FE-379C90936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計畫趕不上變化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如何迴避未知障礙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00C05F-1DB9-4395-99AF-DA58800F7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2175669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機器人按照規畫好的路徑行走時，可能會遇到為記錄在地圖上、非預期的障礙物，統稱為「未知障礙」。大致可分為兩種類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長時間保持原姿態，可視為「靜止障礙物」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實質上正在移動的「動態障礙物」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依障礙種類的不同，自主移動系統採取的策略也不同。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箭號: 左-右雙向 22">
            <a:extLst>
              <a:ext uri="{FF2B5EF4-FFF2-40B4-BE49-F238E27FC236}">
                <a16:creationId xmlns:a16="http://schemas.microsoft.com/office/drawing/2014/main" id="{25246191-831C-4AEC-84E7-4D4948A31E16}"/>
              </a:ext>
            </a:extLst>
          </p:cNvPr>
          <p:cNvSpPr/>
          <p:nvPr/>
        </p:nvSpPr>
        <p:spPr>
          <a:xfrm>
            <a:off x="2254627" y="3610403"/>
            <a:ext cx="1109122" cy="179997"/>
          </a:xfrm>
          <a:prstGeom prst="left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6503F787-4366-4B79-A20F-5AD5B3282EAA}"/>
              </a:ext>
            </a:extLst>
          </p:cNvPr>
          <p:cNvSpPr txBox="1"/>
          <p:nvPr/>
        </p:nvSpPr>
        <p:spPr>
          <a:xfrm>
            <a:off x="942470" y="3512833"/>
            <a:ext cx="140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靜止障礙物</a:t>
            </a:r>
          </a:p>
        </p:txBody>
      </p: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91577785-F095-4F22-A861-99A5AD2B31C4}"/>
              </a:ext>
            </a:extLst>
          </p:cNvPr>
          <p:cNvCxnSpPr>
            <a:cxnSpLocks/>
          </p:cNvCxnSpPr>
          <p:nvPr/>
        </p:nvCxnSpPr>
        <p:spPr>
          <a:xfrm flipH="1">
            <a:off x="1662712" y="4615249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EC0055F-B404-4302-BE52-DF163A1BF705}"/>
              </a:ext>
            </a:extLst>
          </p:cNvPr>
          <p:cNvSpPr txBox="1"/>
          <p:nvPr/>
        </p:nvSpPr>
        <p:spPr>
          <a:xfrm>
            <a:off x="3347239" y="3507569"/>
            <a:ext cx="140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動態障礙物</a:t>
            </a: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6062714B-166D-468C-82D9-68E327DC8E98}"/>
              </a:ext>
            </a:extLst>
          </p:cNvPr>
          <p:cNvCxnSpPr/>
          <p:nvPr/>
        </p:nvCxnSpPr>
        <p:spPr>
          <a:xfrm>
            <a:off x="2805595" y="3445933"/>
            <a:ext cx="0" cy="3183467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A7A3DD23-A233-4F2B-8BDB-86C8DB5742D5}"/>
              </a:ext>
            </a:extLst>
          </p:cNvPr>
          <p:cNvSpPr txBox="1"/>
          <p:nvPr/>
        </p:nvSpPr>
        <p:spPr>
          <a:xfrm>
            <a:off x="1299681" y="5154093"/>
            <a:ext cx="763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DWA</a:t>
            </a:r>
          </a:p>
        </p:txBody>
      </p: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15406D8B-C65E-4C2C-9351-2C9048C26133}"/>
              </a:ext>
            </a:extLst>
          </p:cNvPr>
          <p:cNvCxnSpPr>
            <a:cxnSpLocks/>
          </p:cNvCxnSpPr>
          <p:nvPr/>
        </p:nvCxnSpPr>
        <p:spPr>
          <a:xfrm flipH="1">
            <a:off x="3362417" y="4631351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E3B49A42-3CD8-4CF8-AC8D-222DD62D27A2}"/>
              </a:ext>
            </a:extLst>
          </p:cNvPr>
          <p:cNvSpPr txBox="1"/>
          <p:nvPr/>
        </p:nvSpPr>
        <p:spPr>
          <a:xfrm>
            <a:off x="2200218" y="5146543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中信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5" name="直線接點 34">
            <a:extLst>
              <a:ext uri="{FF2B5EF4-FFF2-40B4-BE49-F238E27FC236}">
                <a16:creationId xmlns:a16="http://schemas.microsoft.com/office/drawing/2014/main" id="{2CCA7C45-FEC3-459B-96E9-C6F04282C15E}"/>
              </a:ext>
            </a:extLst>
          </p:cNvPr>
          <p:cNvCxnSpPr>
            <a:cxnSpLocks/>
          </p:cNvCxnSpPr>
          <p:nvPr/>
        </p:nvCxnSpPr>
        <p:spPr>
          <a:xfrm flipH="1">
            <a:off x="4460827" y="4624991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8BCC1BC8-1B86-403C-9650-F94339C7D0DA}"/>
              </a:ext>
            </a:extLst>
          </p:cNvPr>
          <p:cNvSpPr txBox="1"/>
          <p:nvPr/>
        </p:nvSpPr>
        <p:spPr>
          <a:xfrm>
            <a:off x="3260158" y="5141520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邑安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86EF5F9F-E823-43A0-9032-EA8172700137}"/>
              </a:ext>
            </a:extLst>
          </p:cNvPr>
          <p:cNvSpPr txBox="1"/>
          <p:nvPr/>
        </p:nvSpPr>
        <p:spPr>
          <a:xfrm>
            <a:off x="2919480" y="4012176"/>
            <a:ext cx="3122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依照運動學趨勢預測動態物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3D7B1BDC-420A-4306-A9A7-D484EF1345B6}"/>
              </a:ext>
            </a:extLst>
          </p:cNvPr>
          <p:cNvSpPr txBox="1"/>
          <p:nvPr/>
        </p:nvSpPr>
        <p:spPr>
          <a:xfrm>
            <a:off x="6161312" y="3700401"/>
            <a:ext cx="2348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藉由人類行為預測動態障礙物</a:t>
            </a: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DE109307-2C25-40ED-AA74-7A6C98086266}"/>
              </a:ext>
            </a:extLst>
          </p:cNvPr>
          <p:cNvSpPr txBox="1"/>
          <p:nvPr/>
        </p:nvSpPr>
        <p:spPr>
          <a:xfrm>
            <a:off x="8720899" y="3700401"/>
            <a:ext cx="2348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考慮行為間的交互作用並分析風險</a:t>
            </a:r>
          </a:p>
        </p:txBody>
      </p: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CAF1BCCE-29C1-438A-AF4B-31B1F9CDE76E}"/>
              </a:ext>
            </a:extLst>
          </p:cNvPr>
          <p:cNvCxnSpPr>
            <a:cxnSpLocks/>
          </p:cNvCxnSpPr>
          <p:nvPr/>
        </p:nvCxnSpPr>
        <p:spPr>
          <a:xfrm flipH="1">
            <a:off x="6893537" y="4612506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AA81BBE9-614D-45A0-B9AB-2CE0E56FFCCA}"/>
              </a:ext>
            </a:extLst>
          </p:cNvPr>
          <p:cNvSpPr txBox="1"/>
          <p:nvPr/>
        </p:nvSpPr>
        <p:spPr>
          <a:xfrm>
            <a:off x="5731338" y="5127698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員成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ABF7952E-A69C-4880-97BF-72C97B0E3FD0}"/>
              </a:ext>
            </a:extLst>
          </p:cNvPr>
          <p:cNvCxnSpPr>
            <a:cxnSpLocks/>
          </p:cNvCxnSpPr>
          <p:nvPr/>
        </p:nvCxnSpPr>
        <p:spPr>
          <a:xfrm flipH="1">
            <a:off x="9318571" y="4607793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2DB07B13-B6DA-4303-81AA-53BA607273F6}"/>
              </a:ext>
            </a:extLst>
          </p:cNvPr>
          <p:cNvSpPr txBox="1"/>
          <p:nvPr/>
        </p:nvSpPr>
        <p:spPr>
          <a:xfrm>
            <a:off x="8156372" y="5122985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詔東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1D90F069-D081-4B5C-8FCE-416012BAB1B5}"/>
              </a:ext>
            </a:extLst>
          </p:cNvPr>
          <p:cNvCxnSpPr>
            <a:cxnSpLocks/>
          </p:cNvCxnSpPr>
          <p:nvPr/>
        </p:nvCxnSpPr>
        <p:spPr>
          <a:xfrm flipH="1">
            <a:off x="10424759" y="4604770"/>
            <a:ext cx="202621" cy="524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91F3E0E8-9332-416A-B810-2E7241289AC1}"/>
              </a:ext>
            </a:extLst>
          </p:cNvPr>
          <p:cNvSpPr txBox="1"/>
          <p:nvPr/>
        </p:nvSpPr>
        <p:spPr>
          <a:xfrm>
            <a:off x="9262560" y="5119962"/>
            <a:ext cx="2363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琮祐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8493E09F-7778-460C-AC60-034A82BBBDC4}"/>
              </a:ext>
            </a:extLst>
          </p:cNvPr>
          <p:cNvGrpSpPr/>
          <p:nvPr/>
        </p:nvGrpSpPr>
        <p:grpSpPr>
          <a:xfrm>
            <a:off x="1775333" y="4516783"/>
            <a:ext cx="9632402" cy="180000"/>
            <a:chOff x="1145664" y="4405801"/>
            <a:chExt cx="9632402" cy="18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5" name="直線單箭頭接點 4">
              <a:extLst>
                <a:ext uri="{FF2B5EF4-FFF2-40B4-BE49-F238E27FC236}">
                  <a16:creationId xmlns:a16="http://schemas.microsoft.com/office/drawing/2014/main" id="{993686F3-D26C-4047-BD98-DC4531F31CAD}"/>
                </a:ext>
              </a:extLst>
            </p:cNvPr>
            <p:cNvCxnSpPr/>
            <p:nvPr/>
          </p:nvCxnSpPr>
          <p:spPr>
            <a:xfrm>
              <a:off x="1261533" y="4495801"/>
              <a:ext cx="9516533" cy="0"/>
            </a:xfrm>
            <a:prstGeom prst="straightConnector1">
              <a:avLst/>
            </a:prstGeom>
            <a:ln w="762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0A529961-668A-43AA-9414-2361105F2A07}"/>
                </a:ext>
              </a:extLst>
            </p:cNvPr>
            <p:cNvSpPr/>
            <p:nvPr/>
          </p:nvSpPr>
          <p:spPr>
            <a:xfrm>
              <a:off x="2861728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B61FD973-2033-4A10-B688-61213A57D4A9}"/>
                </a:ext>
              </a:extLst>
            </p:cNvPr>
            <p:cNvSpPr/>
            <p:nvPr/>
          </p:nvSpPr>
          <p:spPr>
            <a:xfrm>
              <a:off x="3971330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DDE98306-7F96-421F-BA2F-70A51FD0BEDA}"/>
                </a:ext>
              </a:extLst>
            </p:cNvPr>
            <p:cNvSpPr/>
            <p:nvPr/>
          </p:nvSpPr>
          <p:spPr>
            <a:xfrm>
              <a:off x="6384330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" name="橢圓 8">
              <a:extLst>
                <a:ext uri="{FF2B5EF4-FFF2-40B4-BE49-F238E27FC236}">
                  <a16:creationId xmlns:a16="http://schemas.microsoft.com/office/drawing/2014/main" id="{28BD186F-F0D9-43A1-8440-E96D15E80129}"/>
                </a:ext>
              </a:extLst>
            </p:cNvPr>
            <p:cNvSpPr/>
            <p:nvPr/>
          </p:nvSpPr>
          <p:spPr>
            <a:xfrm>
              <a:off x="8797331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0" name="橢圓 9">
              <a:extLst>
                <a:ext uri="{FF2B5EF4-FFF2-40B4-BE49-F238E27FC236}">
                  <a16:creationId xmlns:a16="http://schemas.microsoft.com/office/drawing/2014/main" id="{BF39F7DB-A532-4F0E-AE52-266BA7595ADC}"/>
                </a:ext>
              </a:extLst>
            </p:cNvPr>
            <p:cNvSpPr/>
            <p:nvPr/>
          </p:nvSpPr>
          <p:spPr>
            <a:xfrm>
              <a:off x="9903797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" name="橢圓 10">
              <a:extLst>
                <a:ext uri="{FF2B5EF4-FFF2-40B4-BE49-F238E27FC236}">
                  <a16:creationId xmlns:a16="http://schemas.microsoft.com/office/drawing/2014/main" id="{86CAF4FA-51C8-4ED7-B29E-EFC29C86C402}"/>
                </a:ext>
              </a:extLst>
            </p:cNvPr>
            <p:cNvSpPr/>
            <p:nvPr/>
          </p:nvSpPr>
          <p:spPr>
            <a:xfrm>
              <a:off x="1145664" y="4405801"/>
              <a:ext cx="180000" cy="180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9742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75814A-8EDB-41CE-9D81-BE22C7B7C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避開靜態障礙物的方法</a:t>
            </a:r>
            <a:r>
              <a:rPr lang="en-US" altLang="zh-TW" dirty="0"/>
              <a:t>—DWA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4B3FF9C-ECAC-4A0B-ACE4-CA9478B6E36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5563"/>
                <a:ext cx="10515600" cy="4351338"/>
              </a:xfrm>
            </p:spPr>
            <p:txBody>
              <a:bodyPr>
                <a:normAutofit/>
              </a:bodyPr>
              <a:lstStyle/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在</a:t>
                </a:r>
                <a:r>
                  <a:rPr lang="zh-TW" altLang="en-US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二維速度搜尋空間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進行採樣，找出當下最佳的速度命令：</a:t>
                </a:r>
              </a:p>
              <a:p>
                <a:pPr lvl="1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決定一個動態窗口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根據車輛當前的運動，考慮速度、加速度限制，定義一個候選範圍組合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例如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0.0,50.0</m:t>
                        </m:r>
                      </m:e>
                    </m:d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∈[</m:t>
                    </m:r>
                    <m:f>
                      <m:f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zh-TW" alt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num>
                      <m:den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f>
                      <m:f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num>
                      <m:den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TW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</a:p>
              <a:p>
                <a:pPr lvl="1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根據每組候選的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產生的路徑給定加權評分</a:t>
                </a:r>
                <a14:m>
                  <m:oMath xmlns:m="http://schemas.openxmlformats.org/officeDocument/2006/math">
                    <m:r>
                      <a:rPr lang="en-US" altLang="zh-TW" i="1" dirty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，並選擇得分最高的速度作為輸出。常見評分函數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h𝑒𝑎𝑑𝑖𝑛𝑔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𝑐𝑙𝑒𝑎𝑟𝑎𝑛𝑐𝑒</m:t>
                      </m:r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𝑣𝑒𝑙𝑜𝑐𝑖𝑡𝑦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TW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4B3FF9C-ECAC-4A0B-ACE4-CA9478B6E36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5563"/>
                <a:ext cx="10515600" cy="4351338"/>
              </a:xfrm>
              <a:blipFill>
                <a:blip r:embed="rId2"/>
                <a:stretch>
                  <a:fillRect l="-1043" t="-2241" r="-63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122;p15">
            <a:extLst>
              <a:ext uri="{FF2B5EF4-FFF2-40B4-BE49-F238E27FC236}">
                <a16:creationId xmlns:a16="http://schemas.microsoft.com/office/drawing/2014/main" id="{EA7E5E97-0D0A-4012-8F78-6D7B1E609D27}"/>
              </a:ext>
            </a:extLst>
          </p:cNvPr>
          <p:cNvSpPr txBox="1"/>
          <p:nvPr/>
        </p:nvSpPr>
        <p:spPr>
          <a:xfrm>
            <a:off x="2388148" y="3767121"/>
            <a:ext cx="1802852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DFKai-SB"/>
                <a:sym typeface="DFKai-SB"/>
              </a:rPr>
              <a:t>越朝向目標越好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  <a:cs typeface="DFKai-SB"/>
              <a:sym typeface="DFKai-SB"/>
            </a:endParaRPr>
          </a:p>
        </p:txBody>
      </p:sp>
      <p:sp>
        <p:nvSpPr>
          <p:cNvPr id="5" name="Google Shape;123;p15">
            <a:extLst>
              <a:ext uri="{FF2B5EF4-FFF2-40B4-BE49-F238E27FC236}">
                <a16:creationId xmlns:a16="http://schemas.microsoft.com/office/drawing/2014/main" id="{3E2F6B8E-5523-4FD1-AD3E-3A9D2DEE9ED9}"/>
              </a:ext>
            </a:extLst>
          </p:cNvPr>
          <p:cNvSpPr txBox="1"/>
          <p:nvPr/>
        </p:nvSpPr>
        <p:spPr>
          <a:xfrm>
            <a:off x="5105405" y="3767121"/>
            <a:ext cx="2284227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DFKai-SB"/>
                <a:sym typeface="DFKai-SB"/>
              </a:rPr>
              <a:t>離障礙物越遠越好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  <a:cs typeface="DFKai-SB"/>
              <a:sym typeface="DFKai-SB"/>
            </a:endParaRPr>
          </a:p>
        </p:txBody>
      </p:sp>
      <p:sp>
        <p:nvSpPr>
          <p:cNvPr id="6" name="Google Shape;124;p15">
            <a:extLst>
              <a:ext uri="{FF2B5EF4-FFF2-40B4-BE49-F238E27FC236}">
                <a16:creationId xmlns:a16="http://schemas.microsoft.com/office/drawing/2014/main" id="{D7161F62-1F75-4CE9-A354-263C9A8F8536}"/>
              </a:ext>
            </a:extLst>
          </p:cNvPr>
          <p:cNvSpPr txBox="1"/>
          <p:nvPr/>
        </p:nvSpPr>
        <p:spPr>
          <a:xfrm>
            <a:off x="8001000" y="3767121"/>
            <a:ext cx="1583268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DFKai-SB"/>
                <a:sym typeface="DFKai-SB"/>
              </a:rPr>
              <a:t>速度越快越好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  <a:cs typeface="DFKai-SB"/>
              <a:sym typeface="DFKai-SB"/>
            </a:endParaRPr>
          </a:p>
        </p:txBody>
      </p:sp>
      <p:cxnSp>
        <p:nvCxnSpPr>
          <p:cNvPr id="7" name="Google Shape;135;p15">
            <a:extLst>
              <a:ext uri="{FF2B5EF4-FFF2-40B4-BE49-F238E27FC236}">
                <a16:creationId xmlns:a16="http://schemas.microsoft.com/office/drawing/2014/main" id="{3E0CF168-D5DC-4AC9-A584-589B025E79B7}"/>
              </a:ext>
            </a:extLst>
          </p:cNvPr>
          <p:cNvCxnSpPr/>
          <p:nvPr/>
        </p:nvCxnSpPr>
        <p:spPr>
          <a:xfrm rot="10800000">
            <a:off x="6096000" y="3592509"/>
            <a:ext cx="0" cy="25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" name="Google Shape;136;p15">
            <a:extLst>
              <a:ext uri="{FF2B5EF4-FFF2-40B4-BE49-F238E27FC236}">
                <a16:creationId xmlns:a16="http://schemas.microsoft.com/office/drawing/2014/main" id="{48187165-F4E3-46A9-B434-2B2134DDF3B1}"/>
              </a:ext>
            </a:extLst>
          </p:cNvPr>
          <p:cNvCxnSpPr/>
          <p:nvPr/>
        </p:nvCxnSpPr>
        <p:spPr>
          <a:xfrm rot="10800000">
            <a:off x="8751077" y="3592521"/>
            <a:ext cx="0" cy="25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" name="Google Shape;137;p15">
            <a:extLst>
              <a:ext uri="{FF2B5EF4-FFF2-40B4-BE49-F238E27FC236}">
                <a16:creationId xmlns:a16="http://schemas.microsoft.com/office/drawing/2014/main" id="{C54EB7EB-1C8C-4D39-BCB2-7AF7923CBDD2}"/>
              </a:ext>
            </a:extLst>
          </p:cNvPr>
          <p:cNvCxnSpPr/>
          <p:nvPr/>
        </p:nvCxnSpPr>
        <p:spPr>
          <a:xfrm rot="10800000">
            <a:off x="3213928" y="3592521"/>
            <a:ext cx="0" cy="25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0FDD0CDC-9CB0-4BF3-BB84-CC05B56BEC2D}"/>
              </a:ext>
            </a:extLst>
          </p:cNvPr>
          <p:cNvGrpSpPr/>
          <p:nvPr/>
        </p:nvGrpSpPr>
        <p:grpSpPr>
          <a:xfrm>
            <a:off x="1202815" y="4472183"/>
            <a:ext cx="4321684" cy="2067230"/>
            <a:chOff x="246082" y="4333571"/>
            <a:chExt cx="4321684" cy="2067230"/>
          </a:xfrm>
        </p:grpSpPr>
        <p:grpSp>
          <p:nvGrpSpPr>
            <p:cNvPr id="15" name="群組 14">
              <a:extLst>
                <a:ext uri="{FF2B5EF4-FFF2-40B4-BE49-F238E27FC236}">
                  <a16:creationId xmlns:a16="http://schemas.microsoft.com/office/drawing/2014/main" id="{DD39B431-C3DD-4A96-A660-22D582F2FFCD}"/>
                </a:ext>
              </a:extLst>
            </p:cNvPr>
            <p:cNvGrpSpPr/>
            <p:nvPr/>
          </p:nvGrpSpPr>
          <p:grpSpPr>
            <a:xfrm>
              <a:off x="1820334" y="4529667"/>
              <a:ext cx="2159000" cy="1871134"/>
              <a:chOff x="1820334" y="4529667"/>
              <a:chExt cx="2159000" cy="1871134"/>
            </a:xfrm>
          </p:grpSpPr>
          <p:cxnSp>
            <p:nvCxnSpPr>
              <p:cNvPr id="11" name="直線單箭頭接點 10">
                <a:extLst>
                  <a:ext uri="{FF2B5EF4-FFF2-40B4-BE49-F238E27FC236}">
                    <a16:creationId xmlns:a16="http://schemas.microsoft.com/office/drawing/2014/main" id="{71D25960-832F-4863-AC28-142EAB9AF2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20334" y="5676901"/>
                <a:ext cx="2159000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線單箭頭接點 13">
                <a:extLst>
                  <a:ext uri="{FF2B5EF4-FFF2-40B4-BE49-F238E27FC236}">
                    <a16:creationId xmlns:a16="http://schemas.microsoft.com/office/drawing/2014/main" id="{9E905112-3B09-4C48-9169-D67BDA6348FC}"/>
                  </a:ext>
                </a:extLst>
              </p:cNvPr>
              <p:cNvCxnSpPr/>
              <p:nvPr/>
            </p:nvCxnSpPr>
            <p:spPr>
              <a:xfrm flipV="1">
                <a:off x="2895600" y="4529667"/>
                <a:ext cx="0" cy="187113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109A2346-4B1B-4B5C-8B3B-546287548F01}"/>
                    </a:ext>
                  </a:extLst>
                </p:cNvPr>
                <p:cNvSpPr txBox="1"/>
                <p:nvPr/>
              </p:nvSpPr>
              <p:spPr>
                <a:xfrm>
                  <a:off x="3911600" y="5347771"/>
                  <a:ext cx="2794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oMath>
                    </m:oMathPara>
                  </a14:m>
                  <a:endParaRPr lang="zh-TW" altLang="en-US" dirty="0"/>
                </a:p>
              </p:txBody>
            </p:sp>
          </mc:Choice>
          <mc:Fallback xmlns="">
            <p:sp>
              <p:nvSpPr>
                <p:cNvPr id="16" name="文字方塊 15">
                  <a:extLst>
                    <a:ext uri="{FF2B5EF4-FFF2-40B4-BE49-F238E27FC236}">
                      <a16:creationId xmlns:a16="http://schemas.microsoft.com/office/drawing/2014/main" id="{109A2346-4B1B-4B5C-8B3B-546287548F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11600" y="5347771"/>
                  <a:ext cx="279400" cy="369332"/>
                </a:xfrm>
                <a:prstGeom prst="rect">
                  <a:avLst/>
                </a:prstGeom>
                <a:blipFill>
                  <a:blip r:embed="rId3"/>
                  <a:stretch>
                    <a:fillRect r="-17778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字方塊 17">
                  <a:extLst>
                    <a:ext uri="{FF2B5EF4-FFF2-40B4-BE49-F238E27FC236}">
                      <a16:creationId xmlns:a16="http://schemas.microsoft.com/office/drawing/2014/main" id="{F6AE1DEB-2526-4606-9E6B-D83C65BB110D}"/>
                    </a:ext>
                  </a:extLst>
                </p:cNvPr>
                <p:cNvSpPr txBox="1"/>
                <p:nvPr/>
              </p:nvSpPr>
              <p:spPr>
                <a:xfrm>
                  <a:off x="2645833" y="4333571"/>
                  <a:ext cx="18466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oMath>
                    </m:oMathPara>
                  </a14:m>
                  <a:endParaRPr lang="zh-TW" altLang="en-US" dirty="0"/>
                </a:p>
              </p:txBody>
            </p:sp>
          </mc:Choice>
          <mc:Fallback xmlns="">
            <p:sp>
              <p:nvSpPr>
                <p:cNvPr id="18" name="文字方塊 17">
                  <a:extLst>
                    <a:ext uri="{FF2B5EF4-FFF2-40B4-BE49-F238E27FC236}">
                      <a16:creationId xmlns:a16="http://schemas.microsoft.com/office/drawing/2014/main" id="{F6AE1DEB-2526-4606-9E6B-D83C65BB11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45833" y="4333571"/>
                  <a:ext cx="184666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20000" r="-16667"/>
                  </a:stretch>
                </a:blipFill>
              </p:spPr>
              <p:txBody>
                <a:bodyPr/>
                <a:lstStyle/>
                <a:p>
                  <a:r>
                    <a:rPr lang="zh-TW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手繪多邊形: 圖案 26">
              <a:extLst>
                <a:ext uri="{FF2B5EF4-FFF2-40B4-BE49-F238E27FC236}">
                  <a16:creationId xmlns:a16="http://schemas.microsoft.com/office/drawing/2014/main" id="{04FBD6A2-E3AF-4FB0-8C16-B90CD2B4E3A4}"/>
                </a:ext>
              </a:extLst>
            </p:cNvPr>
            <p:cNvSpPr/>
            <p:nvPr/>
          </p:nvSpPr>
          <p:spPr>
            <a:xfrm>
              <a:off x="2949037" y="4738923"/>
              <a:ext cx="704329" cy="915545"/>
            </a:xfrm>
            <a:custGeom>
              <a:avLst/>
              <a:gdLst>
                <a:gd name="connsiteX0" fmla="*/ 35387 w 704329"/>
                <a:gd name="connsiteY0" fmla="*/ 0 h 915545"/>
                <a:gd name="connsiteX1" fmla="*/ 704329 w 704329"/>
                <a:gd name="connsiteY1" fmla="*/ 0 h 915545"/>
                <a:gd name="connsiteX2" fmla="*/ 704329 w 704329"/>
                <a:gd name="connsiteY2" fmla="*/ 915545 h 915545"/>
                <a:gd name="connsiteX3" fmla="*/ 701360 w 704329"/>
                <a:gd name="connsiteY3" fmla="*/ 906105 h 915545"/>
                <a:gd name="connsiteX4" fmla="*/ 680590 w 704329"/>
                <a:gd name="connsiteY4" fmla="*/ 877001 h 915545"/>
                <a:gd name="connsiteX5" fmla="*/ 477390 w 704329"/>
                <a:gd name="connsiteY5" fmla="*/ 707668 h 915545"/>
                <a:gd name="connsiteX6" fmla="*/ 638257 w 704329"/>
                <a:gd name="connsiteY6" fmla="*/ 538334 h 915545"/>
                <a:gd name="connsiteX7" fmla="*/ 587457 w 704329"/>
                <a:gd name="connsiteY7" fmla="*/ 343601 h 915545"/>
                <a:gd name="connsiteX8" fmla="*/ 333457 w 704329"/>
                <a:gd name="connsiteY8" fmla="*/ 512934 h 915545"/>
                <a:gd name="connsiteX9" fmla="*/ 70990 w 704329"/>
                <a:gd name="connsiteY9" fmla="*/ 352068 h 915545"/>
                <a:gd name="connsiteX10" fmla="*/ 22084 w 704329"/>
                <a:gd name="connsiteY10" fmla="*/ 14583 h 91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4329" h="915545">
                  <a:moveTo>
                    <a:pt x="35387" y="0"/>
                  </a:moveTo>
                  <a:lnTo>
                    <a:pt x="704329" y="0"/>
                  </a:lnTo>
                  <a:lnTo>
                    <a:pt x="704329" y="915545"/>
                  </a:lnTo>
                  <a:lnTo>
                    <a:pt x="701360" y="906105"/>
                  </a:lnTo>
                  <a:cubicBezTo>
                    <a:pt x="696994" y="894817"/>
                    <a:pt x="690468" y="883351"/>
                    <a:pt x="680590" y="877001"/>
                  </a:cubicBezTo>
                  <a:cubicBezTo>
                    <a:pt x="641079" y="851601"/>
                    <a:pt x="484446" y="764113"/>
                    <a:pt x="477390" y="707668"/>
                  </a:cubicBezTo>
                  <a:cubicBezTo>
                    <a:pt x="470335" y="651224"/>
                    <a:pt x="619913" y="599012"/>
                    <a:pt x="638257" y="538334"/>
                  </a:cubicBezTo>
                  <a:cubicBezTo>
                    <a:pt x="656601" y="477656"/>
                    <a:pt x="638257" y="347834"/>
                    <a:pt x="587457" y="343601"/>
                  </a:cubicBezTo>
                  <a:cubicBezTo>
                    <a:pt x="536657" y="339368"/>
                    <a:pt x="419535" y="511523"/>
                    <a:pt x="333457" y="512934"/>
                  </a:cubicBezTo>
                  <a:cubicBezTo>
                    <a:pt x="247379" y="514345"/>
                    <a:pt x="117557" y="440968"/>
                    <a:pt x="70990" y="352068"/>
                  </a:cubicBezTo>
                  <a:cubicBezTo>
                    <a:pt x="30244" y="274281"/>
                    <a:pt x="-34270" y="107901"/>
                    <a:pt x="22084" y="14583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946FA26-2659-4EE3-B174-4AEFB2D4312C}"/>
                </a:ext>
              </a:extLst>
            </p:cNvPr>
            <p:cNvSpPr/>
            <p:nvPr/>
          </p:nvSpPr>
          <p:spPr>
            <a:xfrm>
              <a:off x="2137835" y="4738923"/>
              <a:ext cx="1515531" cy="1587027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3479AEE8-66D7-43AE-AF14-D563258755F3}"/>
                </a:ext>
              </a:extLst>
            </p:cNvPr>
            <p:cNvSpPr txBox="1"/>
            <p:nvPr/>
          </p:nvSpPr>
          <p:spPr>
            <a:xfrm>
              <a:off x="246082" y="4908053"/>
              <a:ext cx="21505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Dynamic window</a:t>
              </a:r>
              <a:endParaRPr lang="zh-TW" altLang="en-US" dirty="0"/>
            </a:p>
          </p:txBody>
        </p:sp>
        <p:cxnSp>
          <p:nvCxnSpPr>
            <p:cNvPr id="30" name="直線接點 29">
              <a:extLst>
                <a:ext uri="{FF2B5EF4-FFF2-40B4-BE49-F238E27FC236}">
                  <a16:creationId xmlns:a16="http://schemas.microsoft.com/office/drawing/2014/main" id="{71B5173B-5DB4-4065-A981-4AE408F2B69D}"/>
                </a:ext>
              </a:extLst>
            </p:cNvPr>
            <p:cNvCxnSpPr>
              <a:cxnSpLocks/>
            </p:cNvCxnSpPr>
            <p:nvPr/>
          </p:nvCxnSpPr>
          <p:spPr>
            <a:xfrm>
              <a:off x="1727200" y="5207000"/>
              <a:ext cx="410635" cy="1407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7E28076C-40E6-481E-8CD3-0623539E9C0D}"/>
                </a:ext>
              </a:extLst>
            </p:cNvPr>
            <p:cNvSpPr txBox="1"/>
            <p:nvPr/>
          </p:nvSpPr>
          <p:spPr>
            <a:xfrm>
              <a:off x="3153833" y="4388479"/>
              <a:ext cx="14139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Boundary </a:t>
              </a:r>
              <a:endParaRPr lang="zh-TW" altLang="en-US" dirty="0"/>
            </a:p>
          </p:txBody>
        </p:sp>
        <p:cxnSp>
          <p:nvCxnSpPr>
            <p:cNvPr id="33" name="直線接點 32">
              <a:extLst>
                <a:ext uri="{FF2B5EF4-FFF2-40B4-BE49-F238E27FC236}">
                  <a16:creationId xmlns:a16="http://schemas.microsoft.com/office/drawing/2014/main" id="{767C0432-EA59-4281-82D4-CED2105E5F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01201" y="4688194"/>
              <a:ext cx="352165" cy="39874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圖片 37">
            <a:extLst>
              <a:ext uri="{FF2B5EF4-FFF2-40B4-BE49-F238E27FC236}">
                <a16:creationId xmlns:a16="http://schemas.microsoft.com/office/drawing/2014/main" id="{099069C1-AA12-4366-8C1F-90248CE5AE3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8642" r="8518" b="5736"/>
          <a:stretch/>
        </p:blipFill>
        <p:spPr>
          <a:xfrm>
            <a:off x="6797993" y="4278293"/>
            <a:ext cx="3019848" cy="2296445"/>
          </a:xfrm>
          <a:prstGeom prst="rect">
            <a:avLst/>
          </a:prstGeom>
        </p:spPr>
      </p:pic>
      <p:sp>
        <p:nvSpPr>
          <p:cNvPr id="40" name="箭號: 向右 39">
            <a:extLst>
              <a:ext uri="{FF2B5EF4-FFF2-40B4-BE49-F238E27FC236}">
                <a16:creationId xmlns:a16="http://schemas.microsoft.com/office/drawing/2014/main" id="{19825DD8-8DA6-44D6-84B7-E0FBC746EDE7}"/>
              </a:ext>
            </a:extLst>
          </p:cNvPr>
          <p:cNvSpPr/>
          <p:nvPr/>
        </p:nvSpPr>
        <p:spPr>
          <a:xfrm>
            <a:off x="5727480" y="5426516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05AE35D1-AA5E-48AB-A0EC-A0ED69681761}"/>
              </a:ext>
            </a:extLst>
          </p:cNvPr>
          <p:cNvSpPr txBox="1"/>
          <p:nvPr/>
        </p:nvSpPr>
        <p:spPr>
          <a:xfrm>
            <a:off x="6797993" y="6519052"/>
            <a:ext cx="3352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hlinkClick r:id="rId6"/>
              </a:rPr>
              <a:t>https://github.com/AtsushiSakai/PythonRobotics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59899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避開動態障礙物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DWA(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中信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2F7CE2-72FC-4350-A191-9D8BA91CD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95" y="1021770"/>
            <a:ext cx="11149372" cy="917575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無論是為動態物體的位置施加小或大的膨脹層，依然可能碰撞。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Google Shape;174;p17">
            <a:extLst>
              <a:ext uri="{FF2B5EF4-FFF2-40B4-BE49-F238E27FC236}">
                <a16:creationId xmlns:a16="http://schemas.microsoft.com/office/drawing/2014/main" id="{3647ACF7-B1EF-4E5C-9A82-A2268A07410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44416" y="1545547"/>
            <a:ext cx="5248330" cy="178287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7C4FDE93-5E98-4FF1-899D-F5C3105A3C67}"/>
              </a:ext>
            </a:extLst>
          </p:cNvPr>
          <p:cNvSpPr txBox="1"/>
          <p:nvPr/>
        </p:nvSpPr>
        <p:spPr>
          <a:xfrm>
            <a:off x="593895" y="3529580"/>
            <a:ext cx="111493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參考障礙物的速度趨勢，預測其未來走向。並將此資訊加入預測層後，為機器人帶來更聰明的避障方式。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C43E0BD-CC58-430E-A45B-4583095D7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590" y="4538885"/>
            <a:ext cx="2999010" cy="2093212"/>
          </a:xfrm>
          <a:prstGeom prst="rect">
            <a:avLst/>
          </a:prstGeom>
        </p:spPr>
      </p:pic>
      <p:pic>
        <p:nvPicPr>
          <p:cNvPr id="11" name="Google Shape;441;p31">
            <a:extLst>
              <a:ext uri="{FF2B5EF4-FFF2-40B4-BE49-F238E27FC236}">
                <a16:creationId xmlns:a16="http://schemas.microsoft.com/office/drawing/2014/main" id="{979D7CE2-0393-4202-B9F8-EF9309DACA8E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 r="28021"/>
          <a:stretch/>
        </p:blipFill>
        <p:spPr>
          <a:xfrm>
            <a:off x="7293785" y="4092850"/>
            <a:ext cx="3314948" cy="259048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E125A958-31EA-42EA-A4B7-F4FB64928F13}"/>
              </a:ext>
            </a:extLst>
          </p:cNvPr>
          <p:cNvSpPr/>
          <p:nvPr/>
        </p:nvSpPr>
        <p:spPr>
          <a:xfrm>
            <a:off x="5892811" y="5173868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6074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24481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另一種避開動態障礙物的選擇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速度障礙法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(VO)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" name="內容版面配置區 7">
                <a:extLst>
                  <a:ext uri="{FF2B5EF4-FFF2-40B4-BE49-F238E27FC236}">
                    <a16:creationId xmlns:a16="http://schemas.microsoft.com/office/drawing/2014/main" id="{E9140221-1838-4846-8954-510DBDF3E6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4108" y="1166979"/>
                <a:ext cx="10882373" cy="2351726"/>
              </a:xfrm>
            </p:spPr>
            <p:txBody>
              <a:bodyPr>
                <a:normAutofit/>
              </a:bodyPr>
              <a:lstStyle/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當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節點欲閃避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B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物體時，系統會將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B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所在之位置做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之膨脹層，並從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中心做相切此圓的兩條直線，形成一錐形區域。</a:t>
                </a:r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將此錐形區域從位置座標系移入速度空間中，便被稱為碰撞錐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(Collision Cone, </a:t>
                </a:r>
                <a14:m>
                  <m:oMath xmlns:m="http://schemas.openxmlformats.org/officeDocument/2006/math">
                    <m:r>
                      <a:rPr lang="en-US" altLang="zh-TW" i="1" dirty="0"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altLang="zh-TW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i="1" dirty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TW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i="1" dirty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altLang="zh-TW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。意義便是得到一組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m:rPr>
                            <m:sty m:val="p"/>
                          </m:rPr>
                          <a:rPr lang="en-US" altLang="zh-TW" i="1" dirty="0">
                            <a:latin typeface="Cambria Math" panose="02040503050406030204" pitchFamily="18" charset="0"/>
                          </a:rPr>
                          <m:t>B</m:t>
                        </m:r>
                      </m:sub>
                    </m:sSub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的集合，代表著所有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之於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B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的相對速度若是位於這集合內都會造成碰撞。</a:t>
                </a:r>
              </a:p>
            </p:txBody>
          </p:sp>
        </mc:Choice>
        <mc:Fallback>
          <p:sp>
            <p:nvSpPr>
              <p:cNvPr id="37" name="內容版面配置區 7">
                <a:extLst>
                  <a:ext uri="{FF2B5EF4-FFF2-40B4-BE49-F238E27FC236}">
                    <a16:creationId xmlns:a16="http://schemas.microsoft.com/office/drawing/2014/main" id="{E9140221-1838-4846-8954-510DBDF3E6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4108" y="1166979"/>
                <a:ext cx="10882373" cy="2351726"/>
              </a:xfrm>
              <a:blipFill>
                <a:blip r:embed="rId2"/>
                <a:stretch>
                  <a:fillRect l="-1008" t="-4145" r="-442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8" name="Picture 2">
            <a:extLst>
              <a:ext uri="{FF2B5EF4-FFF2-40B4-BE49-F238E27FC236}">
                <a16:creationId xmlns:a16="http://schemas.microsoft.com/office/drawing/2014/main" id="{8DCA9B41-B36E-4248-9152-F88B7FFC7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4623" y="3308591"/>
            <a:ext cx="2764008" cy="354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6">
            <a:extLst>
              <a:ext uri="{FF2B5EF4-FFF2-40B4-BE49-F238E27FC236}">
                <a16:creationId xmlns:a16="http://schemas.microsoft.com/office/drawing/2014/main" id="{A4DF1D63-4D87-486B-B618-DDD4DF00C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3019" y="3652130"/>
            <a:ext cx="2896534" cy="3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箭號: 向右 42">
            <a:extLst>
              <a:ext uri="{FF2B5EF4-FFF2-40B4-BE49-F238E27FC236}">
                <a16:creationId xmlns:a16="http://schemas.microsoft.com/office/drawing/2014/main" id="{CFB4222D-F5B1-444C-847A-1B2BC872ABD1}"/>
              </a:ext>
            </a:extLst>
          </p:cNvPr>
          <p:cNvSpPr/>
          <p:nvPr/>
        </p:nvSpPr>
        <p:spPr>
          <a:xfrm>
            <a:off x="3552845" y="5069811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箭號: 向右 43">
            <a:extLst>
              <a:ext uri="{FF2B5EF4-FFF2-40B4-BE49-F238E27FC236}">
                <a16:creationId xmlns:a16="http://schemas.microsoft.com/office/drawing/2014/main" id="{E0B60BC5-9EB1-499A-87BD-8F7CBA4ED312}"/>
              </a:ext>
            </a:extLst>
          </p:cNvPr>
          <p:cNvSpPr/>
          <p:nvPr/>
        </p:nvSpPr>
        <p:spPr>
          <a:xfrm>
            <a:off x="7367132" y="5100281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4D747E22-6827-4907-A49C-7BA5BBB00585}"/>
              </a:ext>
            </a:extLst>
          </p:cNvPr>
          <p:cNvSpPr/>
          <p:nvPr/>
        </p:nvSpPr>
        <p:spPr>
          <a:xfrm>
            <a:off x="2099089" y="3916258"/>
            <a:ext cx="756000" cy="756000"/>
          </a:xfrm>
          <a:prstGeom prst="ellipse">
            <a:avLst/>
          </a:prstGeom>
          <a:solidFill>
            <a:srgbClr val="FFF2CC"/>
          </a:solidFill>
          <a:ln>
            <a:solidFill>
              <a:srgbClr val="E3CE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橢圓 44">
            <a:extLst>
              <a:ext uri="{FF2B5EF4-FFF2-40B4-BE49-F238E27FC236}">
                <a16:creationId xmlns:a16="http://schemas.microsoft.com/office/drawing/2014/main" id="{DAAEF2DD-D816-486C-AAD0-9CCD0C1274A5}"/>
              </a:ext>
            </a:extLst>
          </p:cNvPr>
          <p:cNvSpPr/>
          <p:nvPr/>
        </p:nvSpPr>
        <p:spPr>
          <a:xfrm>
            <a:off x="1153086" y="5014064"/>
            <a:ext cx="756000" cy="756000"/>
          </a:xfrm>
          <a:prstGeom prst="ellipse">
            <a:avLst/>
          </a:prstGeom>
          <a:solidFill>
            <a:srgbClr val="DAE8FC"/>
          </a:solidFill>
          <a:ln>
            <a:solidFill>
              <a:srgbClr val="7998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FE9E2A-0508-4BFD-A030-A5DCE156F049}"/>
              </a:ext>
            </a:extLst>
          </p:cNvPr>
          <p:cNvSpPr txBox="1"/>
          <p:nvPr/>
        </p:nvSpPr>
        <p:spPr>
          <a:xfrm>
            <a:off x="2099089" y="4025325"/>
            <a:ext cx="37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B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97840FF-017C-4515-972F-0522BD4DB805}"/>
              </a:ext>
            </a:extLst>
          </p:cNvPr>
          <p:cNvSpPr txBox="1"/>
          <p:nvPr/>
        </p:nvSpPr>
        <p:spPr>
          <a:xfrm>
            <a:off x="1244107" y="5400732"/>
            <a:ext cx="225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A</a:t>
            </a:r>
            <a:endParaRPr lang="zh-TW" altLang="en-US" dirty="0"/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D3A6865E-C6E2-4E6D-A548-6C5AA9E8994B}"/>
              </a:ext>
            </a:extLst>
          </p:cNvPr>
          <p:cNvCxnSpPr>
            <a:cxnSpLocks/>
          </p:cNvCxnSpPr>
          <p:nvPr/>
        </p:nvCxnSpPr>
        <p:spPr>
          <a:xfrm flipV="1">
            <a:off x="1531086" y="5204643"/>
            <a:ext cx="1344902" cy="18742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89CACCCD-1739-417C-A665-A1CE3BC41052}"/>
              </a:ext>
            </a:extLst>
          </p:cNvPr>
          <p:cNvCxnSpPr>
            <a:cxnSpLocks/>
          </p:cNvCxnSpPr>
          <p:nvPr/>
        </p:nvCxnSpPr>
        <p:spPr>
          <a:xfrm>
            <a:off x="2497988" y="4294258"/>
            <a:ext cx="540855" cy="53238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AE379D1-EB8D-403D-A57C-631B561C28E8}"/>
                  </a:ext>
                </a:extLst>
              </p:cNvPr>
              <p:cNvSpPr txBox="1"/>
              <p:nvPr/>
            </p:nvSpPr>
            <p:spPr>
              <a:xfrm>
                <a:off x="2692234" y="4261045"/>
                <a:ext cx="1837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1" i="0" smtClean="0">
                              <a:latin typeface="Cambria Math" panose="02040503050406030204" pitchFamily="18" charset="0"/>
                            </a:rPr>
                            <m:t>𝐯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CAE379D1-EB8D-403D-A57C-631B561C28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2234" y="4261045"/>
                <a:ext cx="183754" cy="369332"/>
              </a:xfrm>
              <a:prstGeom prst="rect">
                <a:avLst/>
              </a:prstGeom>
              <a:blipFill>
                <a:blip r:embed="rId5"/>
                <a:stretch>
                  <a:fillRect r="-10666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文字方塊 48">
            <a:extLst>
              <a:ext uri="{FF2B5EF4-FFF2-40B4-BE49-F238E27FC236}">
                <a16:creationId xmlns:a16="http://schemas.microsoft.com/office/drawing/2014/main" id="{1305F3DC-392A-4BB1-9885-96D5C35EB087}"/>
              </a:ext>
            </a:extLst>
          </p:cNvPr>
          <p:cNvSpPr txBox="1"/>
          <p:nvPr/>
        </p:nvSpPr>
        <p:spPr>
          <a:xfrm>
            <a:off x="2111470" y="5606827"/>
            <a:ext cx="23607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How can we determine a collision-free velocity for robot A?</a:t>
            </a:r>
            <a:endParaRPr lang="zh-TW" altLang="en-US" dirty="0"/>
          </a:p>
        </p:txBody>
      </p:sp>
      <p:sp>
        <p:nvSpPr>
          <p:cNvPr id="51" name="手繪多邊形: 圖案 50">
            <a:extLst>
              <a:ext uri="{FF2B5EF4-FFF2-40B4-BE49-F238E27FC236}">
                <a16:creationId xmlns:a16="http://schemas.microsoft.com/office/drawing/2014/main" id="{DD9136B5-0DC7-4664-A621-580EEB9913AF}"/>
              </a:ext>
            </a:extLst>
          </p:cNvPr>
          <p:cNvSpPr/>
          <p:nvPr/>
        </p:nvSpPr>
        <p:spPr>
          <a:xfrm>
            <a:off x="2016930" y="5312780"/>
            <a:ext cx="295038" cy="596096"/>
          </a:xfrm>
          <a:custGeom>
            <a:avLst/>
            <a:gdLst>
              <a:gd name="connsiteX0" fmla="*/ 164898 w 295038"/>
              <a:gd name="connsiteY0" fmla="*/ 596096 h 596096"/>
              <a:gd name="connsiteX1" fmla="*/ 2852 w 295038"/>
              <a:gd name="connsiteY1" fmla="*/ 358815 h 596096"/>
              <a:gd name="connsiteX2" fmla="*/ 286432 w 295038"/>
              <a:gd name="connsiteY2" fmla="*/ 185195 h 596096"/>
              <a:gd name="connsiteX3" fmla="*/ 193835 w 295038"/>
              <a:gd name="connsiteY3" fmla="*/ 0 h 59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038" h="596096">
                <a:moveTo>
                  <a:pt x="164898" y="596096"/>
                </a:moveTo>
                <a:cubicBezTo>
                  <a:pt x="73747" y="511697"/>
                  <a:pt x="-17404" y="427298"/>
                  <a:pt x="2852" y="358815"/>
                </a:cubicBezTo>
                <a:cubicBezTo>
                  <a:pt x="23108" y="290332"/>
                  <a:pt x="254602" y="244997"/>
                  <a:pt x="286432" y="185195"/>
                </a:cubicBezTo>
                <a:cubicBezTo>
                  <a:pt x="318263" y="125392"/>
                  <a:pt x="256049" y="62696"/>
                  <a:pt x="193835" y="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2" name="文字方塊 51">
                <a:extLst>
                  <a:ext uri="{FF2B5EF4-FFF2-40B4-BE49-F238E27FC236}">
                    <a16:creationId xmlns:a16="http://schemas.microsoft.com/office/drawing/2014/main" id="{F3071BD3-B362-4580-8FE8-D89B6D21EFE1}"/>
                  </a:ext>
                </a:extLst>
              </p:cNvPr>
              <p:cNvSpPr txBox="1"/>
              <p:nvPr/>
            </p:nvSpPr>
            <p:spPr>
              <a:xfrm>
                <a:off x="9579140" y="5284095"/>
                <a:ext cx="2060294" cy="658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en-US" altLang="zh-TW" dirty="0">
                    <a:solidFill>
                      <a:srgbClr val="FF0000"/>
                    </a:solidFill>
                  </a:rPr>
                  <a:t>Chose the velocity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∉</m:t>
                    </m:r>
                    <m:r>
                      <a:rPr lang="en-US" altLang="zh-TW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sSub>
                      <m:sSubPr>
                        <m:ctrlPr>
                          <a:rPr lang="en-US" altLang="zh-TW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altLang="zh-TW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endParaRPr lang="en-US" altLang="zh-TW" b="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52" name="文字方塊 51">
                <a:extLst>
                  <a:ext uri="{FF2B5EF4-FFF2-40B4-BE49-F238E27FC236}">
                    <a16:creationId xmlns:a16="http://schemas.microsoft.com/office/drawing/2014/main" id="{F3071BD3-B362-4580-8FE8-D89B6D21EF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79140" y="5284095"/>
                <a:ext cx="2060294" cy="658514"/>
              </a:xfrm>
              <a:prstGeom prst="rect">
                <a:avLst/>
              </a:prstGeom>
              <a:blipFill>
                <a:blip r:embed="rId6"/>
                <a:stretch>
                  <a:fillRect l="-1775" t="-5556" b="-1296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7359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避開動態障礙物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VO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MPC(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邑安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2BE8FCD9-1F76-46D7-BAE3-3344B3487B15}"/>
              </a:ext>
            </a:extLst>
          </p:cNvPr>
          <p:cNvGrpSpPr/>
          <p:nvPr/>
        </p:nvGrpSpPr>
        <p:grpSpPr>
          <a:xfrm>
            <a:off x="335663" y="3996824"/>
            <a:ext cx="4458771" cy="2663813"/>
            <a:chOff x="912415" y="3793067"/>
            <a:chExt cx="4458771" cy="2663813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D078F89A-CD98-46CC-8232-018DFBADD3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5" b="1885"/>
            <a:stretch/>
          </p:blipFill>
          <p:spPr>
            <a:xfrm>
              <a:off x="2613444" y="3793067"/>
              <a:ext cx="2757742" cy="2663813"/>
            </a:xfrm>
            <a:prstGeom prst="rect">
              <a:avLst/>
            </a:prstGeom>
          </p:spPr>
        </p:pic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F7CB4995-0ACB-4790-9FAC-06E638C592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24224" y="5233347"/>
              <a:ext cx="796683" cy="45798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BD69F69-6813-4727-82B9-D1CF514F421A}"/>
                </a:ext>
              </a:extLst>
            </p:cNvPr>
            <p:cNvSpPr txBox="1"/>
            <p:nvPr/>
          </p:nvSpPr>
          <p:spPr>
            <a:xfrm>
              <a:off x="912415" y="5337390"/>
              <a:ext cx="16065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RRT</a:t>
              </a:r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事先規劃好的路徑</a:t>
              </a:r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57962B85-939D-45D4-8946-5C55BF14F3EA}"/>
              </a:ext>
            </a:extLst>
          </p:cNvPr>
          <p:cNvGrpSpPr/>
          <p:nvPr/>
        </p:nvGrpSpPr>
        <p:grpSpPr>
          <a:xfrm>
            <a:off x="5257800" y="3758498"/>
            <a:ext cx="6257741" cy="3099502"/>
            <a:chOff x="5714465" y="3572526"/>
            <a:chExt cx="6257741" cy="3099502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CD5AB29E-416A-4D68-9D1C-581921DFF4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71" t="6210" r="24219"/>
            <a:stretch/>
          </p:blipFill>
          <p:spPr>
            <a:xfrm>
              <a:off x="5714465" y="3572526"/>
              <a:ext cx="3067357" cy="3099502"/>
            </a:xfrm>
            <a:prstGeom prst="rect">
              <a:avLst/>
            </a:prstGeom>
          </p:spPr>
        </p:pic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44BD2374-8F72-4A6B-B039-7729AD1C7E61}"/>
                </a:ext>
              </a:extLst>
            </p:cNvPr>
            <p:cNvGrpSpPr/>
            <p:nvPr/>
          </p:nvGrpSpPr>
          <p:grpSpPr>
            <a:xfrm>
              <a:off x="8904849" y="3572526"/>
              <a:ext cx="3067357" cy="3023007"/>
              <a:chOff x="8933379" y="3477006"/>
              <a:chExt cx="3067357" cy="3023007"/>
            </a:xfrm>
          </p:grpSpPr>
          <p:sp>
            <p:nvSpPr>
              <p:cNvPr id="34" name="矩形: 圓角 33">
                <a:extLst>
                  <a:ext uri="{FF2B5EF4-FFF2-40B4-BE49-F238E27FC236}">
                    <a16:creationId xmlns:a16="http://schemas.microsoft.com/office/drawing/2014/main" id="{77CB2860-8371-4726-BFAF-31351EF5E378}"/>
                  </a:ext>
                </a:extLst>
              </p:cNvPr>
              <p:cNvSpPr/>
              <p:nvPr/>
            </p:nvSpPr>
            <p:spPr>
              <a:xfrm>
                <a:off x="8933379" y="3477006"/>
                <a:ext cx="3067357" cy="3023007"/>
              </a:xfrm>
              <a:prstGeom prst="round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21" name="群組 20">
                <a:extLst>
                  <a:ext uri="{FF2B5EF4-FFF2-40B4-BE49-F238E27FC236}">
                    <a16:creationId xmlns:a16="http://schemas.microsoft.com/office/drawing/2014/main" id="{DF2D3228-5F6F-41E2-BD1A-750B829E2F65}"/>
                  </a:ext>
                </a:extLst>
              </p:cNvPr>
              <p:cNvGrpSpPr/>
              <p:nvPr/>
            </p:nvGrpSpPr>
            <p:grpSpPr>
              <a:xfrm>
                <a:off x="9008566" y="3840045"/>
                <a:ext cx="2044001" cy="369332"/>
                <a:chOff x="9988486" y="3691467"/>
                <a:chExt cx="2044001" cy="369332"/>
              </a:xfrm>
            </p:grpSpPr>
            <p:grpSp>
              <p:nvGrpSpPr>
                <p:cNvPr id="19" name="群組 18">
                  <a:extLst>
                    <a:ext uri="{FF2B5EF4-FFF2-40B4-BE49-F238E27FC236}">
                      <a16:creationId xmlns:a16="http://schemas.microsoft.com/office/drawing/2014/main" id="{39EEA303-56FC-4819-84B1-0AE1999C2E69}"/>
                    </a:ext>
                  </a:extLst>
                </p:cNvPr>
                <p:cNvGrpSpPr/>
                <p:nvPr/>
              </p:nvGrpSpPr>
              <p:grpSpPr>
                <a:xfrm>
                  <a:off x="9988486" y="3780129"/>
                  <a:ext cx="684390" cy="216000"/>
                  <a:chOff x="10145938" y="4013200"/>
                  <a:chExt cx="684390" cy="216000"/>
                </a:xfrm>
              </p:grpSpPr>
              <p:cxnSp>
                <p:nvCxnSpPr>
                  <p:cNvPr id="18" name="直線接點 17">
                    <a:extLst>
                      <a:ext uri="{FF2B5EF4-FFF2-40B4-BE49-F238E27FC236}">
                        <a16:creationId xmlns:a16="http://schemas.microsoft.com/office/drawing/2014/main" id="{9244627E-064F-40B9-BFB1-D56F1581FDE4}"/>
                      </a:ext>
                    </a:extLst>
                  </p:cNvPr>
                  <p:cNvCxnSpPr/>
                  <p:nvPr/>
                </p:nvCxnSpPr>
                <p:spPr>
                  <a:xfrm>
                    <a:off x="10145938" y="4118769"/>
                    <a:ext cx="68439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" name="橢圓 4">
                    <a:extLst>
                      <a:ext uri="{FF2B5EF4-FFF2-40B4-BE49-F238E27FC236}">
                        <a16:creationId xmlns:a16="http://schemas.microsoft.com/office/drawing/2014/main" id="{B39FECD2-BD33-406F-824F-9305FAD893C2}"/>
                      </a:ext>
                    </a:extLst>
                  </p:cNvPr>
                  <p:cNvSpPr/>
                  <p:nvPr/>
                </p:nvSpPr>
                <p:spPr>
                  <a:xfrm>
                    <a:off x="10384466" y="4013200"/>
                    <a:ext cx="216000" cy="216000"/>
                  </a:xfrm>
                  <a:prstGeom prst="ellipse">
                    <a:avLst/>
                  </a:prstGeom>
                  <a:solidFill>
                    <a:srgbClr val="FC7B5D"/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</p:grpSp>
            <p:sp>
              <p:nvSpPr>
                <p:cNvPr id="20" name="文字方塊 19">
                  <a:extLst>
                    <a:ext uri="{FF2B5EF4-FFF2-40B4-BE49-F238E27FC236}">
                      <a16:creationId xmlns:a16="http://schemas.microsoft.com/office/drawing/2014/main" id="{421B2A55-BA36-4CF7-BECA-2CBB7FFE4DE1}"/>
                    </a:ext>
                  </a:extLst>
                </p:cNvPr>
                <p:cNvSpPr txBox="1"/>
                <p:nvPr/>
              </p:nvSpPr>
              <p:spPr>
                <a:xfrm>
                  <a:off x="10766427" y="3691467"/>
                  <a:ext cx="12660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waypoints</a:t>
                  </a:r>
                  <a:endParaRPr lang="zh-TW" altLang="en-US" dirty="0"/>
                </a:p>
              </p:txBody>
            </p:sp>
          </p:grpSp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BF5A5836-C256-4663-9802-7323374AED19}"/>
                  </a:ext>
                </a:extLst>
              </p:cNvPr>
              <p:cNvGrpSpPr/>
              <p:nvPr/>
            </p:nvGrpSpPr>
            <p:grpSpPr>
              <a:xfrm>
                <a:off x="9247094" y="4291764"/>
                <a:ext cx="2386105" cy="646331"/>
                <a:chOff x="10227014" y="3691467"/>
                <a:chExt cx="2386105" cy="646331"/>
              </a:xfrm>
            </p:grpSpPr>
            <p:sp>
              <p:nvSpPr>
                <p:cNvPr id="26" name="橢圓 25">
                  <a:extLst>
                    <a:ext uri="{FF2B5EF4-FFF2-40B4-BE49-F238E27FC236}">
                      <a16:creationId xmlns:a16="http://schemas.microsoft.com/office/drawing/2014/main" id="{77604C82-2BF9-46F5-AC69-B70A29AF8093}"/>
                    </a:ext>
                  </a:extLst>
                </p:cNvPr>
                <p:cNvSpPr/>
                <p:nvPr/>
              </p:nvSpPr>
              <p:spPr>
                <a:xfrm>
                  <a:off x="10227014" y="3780129"/>
                  <a:ext cx="216000" cy="216000"/>
                </a:xfrm>
                <a:prstGeom prst="ellipse">
                  <a:avLst/>
                </a:prstGeom>
                <a:solidFill>
                  <a:srgbClr val="132BE4"/>
                </a:solidFill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4" name="文字方塊 23">
                  <a:extLst>
                    <a:ext uri="{FF2B5EF4-FFF2-40B4-BE49-F238E27FC236}">
                      <a16:creationId xmlns:a16="http://schemas.microsoft.com/office/drawing/2014/main" id="{BF0E8096-E369-4993-BFBC-6BF6FC562F64}"/>
                    </a:ext>
                  </a:extLst>
                </p:cNvPr>
                <p:cNvSpPr txBox="1"/>
                <p:nvPr/>
              </p:nvSpPr>
              <p:spPr>
                <a:xfrm>
                  <a:off x="10766426" y="3691467"/>
                  <a:ext cx="18466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Linear movement obstacle</a:t>
                  </a:r>
                  <a:endParaRPr lang="zh-TW" altLang="en-US" dirty="0"/>
                </a:p>
              </p:txBody>
            </p:sp>
          </p:grpSp>
          <p:grpSp>
            <p:nvGrpSpPr>
              <p:cNvPr id="28" name="群組 27">
                <a:extLst>
                  <a:ext uri="{FF2B5EF4-FFF2-40B4-BE49-F238E27FC236}">
                    <a16:creationId xmlns:a16="http://schemas.microsoft.com/office/drawing/2014/main" id="{D8E4DA66-49CE-478B-8F2A-5C829B71562E}"/>
                  </a:ext>
                </a:extLst>
              </p:cNvPr>
              <p:cNvGrpSpPr/>
              <p:nvPr/>
            </p:nvGrpSpPr>
            <p:grpSpPr>
              <a:xfrm>
                <a:off x="9247094" y="4938095"/>
                <a:ext cx="2733239" cy="646331"/>
                <a:chOff x="10227014" y="3691467"/>
                <a:chExt cx="2733239" cy="646331"/>
              </a:xfrm>
            </p:grpSpPr>
            <p:sp>
              <p:nvSpPr>
                <p:cNvPr id="29" name="橢圓 28">
                  <a:extLst>
                    <a:ext uri="{FF2B5EF4-FFF2-40B4-BE49-F238E27FC236}">
                      <a16:creationId xmlns:a16="http://schemas.microsoft.com/office/drawing/2014/main" id="{8D836F34-A8E0-4D78-A0C6-771C2BCEFC73}"/>
                    </a:ext>
                  </a:extLst>
                </p:cNvPr>
                <p:cNvSpPr/>
                <p:nvPr/>
              </p:nvSpPr>
              <p:spPr>
                <a:xfrm>
                  <a:off x="10227014" y="3780129"/>
                  <a:ext cx="216000" cy="216000"/>
                </a:xfrm>
                <a:prstGeom prst="ellipse">
                  <a:avLst/>
                </a:prstGeom>
                <a:solidFill>
                  <a:srgbClr val="E14DD1"/>
                </a:solidFill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30" name="文字方塊 29">
                  <a:extLst>
                    <a:ext uri="{FF2B5EF4-FFF2-40B4-BE49-F238E27FC236}">
                      <a16:creationId xmlns:a16="http://schemas.microsoft.com/office/drawing/2014/main" id="{A1CB4561-C9FC-414E-BE3A-D307EE0328A7}"/>
                    </a:ext>
                  </a:extLst>
                </p:cNvPr>
                <p:cNvSpPr txBox="1"/>
                <p:nvPr/>
              </p:nvSpPr>
              <p:spPr>
                <a:xfrm>
                  <a:off x="10766426" y="3691467"/>
                  <a:ext cx="219382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Nonlinear movement obstacle</a:t>
                  </a:r>
                  <a:endParaRPr lang="zh-TW" altLang="en-US" dirty="0"/>
                </a:p>
              </p:txBody>
            </p:sp>
          </p:grpSp>
          <p:grpSp>
            <p:nvGrpSpPr>
              <p:cNvPr id="31" name="群組 30">
                <a:extLst>
                  <a:ext uri="{FF2B5EF4-FFF2-40B4-BE49-F238E27FC236}">
                    <a16:creationId xmlns:a16="http://schemas.microsoft.com/office/drawing/2014/main" id="{BF331076-C664-40A6-9D40-31B2286D1E82}"/>
                  </a:ext>
                </a:extLst>
              </p:cNvPr>
              <p:cNvGrpSpPr/>
              <p:nvPr/>
            </p:nvGrpSpPr>
            <p:grpSpPr>
              <a:xfrm>
                <a:off x="9296761" y="5584426"/>
                <a:ext cx="2683572" cy="646331"/>
                <a:chOff x="10276681" y="3691467"/>
                <a:chExt cx="2683572" cy="646331"/>
              </a:xfrm>
            </p:grpSpPr>
            <p:sp>
              <p:nvSpPr>
                <p:cNvPr id="32" name="橢圓 31">
                  <a:extLst>
                    <a:ext uri="{FF2B5EF4-FFF2-40B4-BE49-F238E27FC236}">
                      <a16:creationId xmlns:a16="http://schemas.microsoft.com/office/drawing/2014/main" id="{1DEBFB0B-29F3-4D58-887A-DC12635A900F}"/>
                    </a:ext>
                  </a:extLst>
                </p:cNvPr>
                <p:cNvSpPr/>
                <p:nvPr/>
              </p:nvSpPr>
              <p:spPr>
                <a:xfrm>
                  <a:off x="10276681" y="3835272"/>
                  <a:ext cx="108000" cy="108000"/>
                </a:xfrm>
                <a:prstGeom prst="ellipse">
                  <a:avLst/>
                </a:prstGeom>
                <a:solidFill>
                  <a:srgbClr val="00B0F0"/>
                </a:solidFill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8A92E084-F8DC-445D-B7F1-453FD689709E}"/>
                    </a:ext>
                  </a:extLst>
                </p:cNvPr>
                <p:cNvSpPr txBox="1"/>
                <p:nvPr/>
              </p:nvSpPr>
              <p:spPr>
                <a:xfrm>
                  <a:off x="10766426" y="3691467"/>
                  <a:ext cx="219382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Nonlinear movement obstacle</a:t>
                  </a:r>
                  <a:endParaRPr lang="zh-TW" altLang="en-US" dirty="0"/>
                </a:p>
              </p:txBody>
            </p:sp>
          </p:grpSp>
        </p:grpSp>
      </p:grp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EA03D20B-92F6-44DE-98B6-B3938C257201}"/>
              </a:ext>
            </a:extLst>
          </p:cNvPr>
          <p:cNvSpPr/>
          <p:nvPr/>
        </p:nvSpPr>
        <p:spPr>
          <a:xfrm>
            <a:off x="4841210" y="4904034"/>
            <a:ext cx="416590" cy="4221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D03B570-140F-4720-9878-A571B50E6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291" y="1180221"/>
            <a:ext cx="10515600" cy="483839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傳統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VO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法不適合應對軌跡多變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非線性移動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之物體</a:t>
            </a:r>
          </a:p>
        </p:txBody>
      </p:sp>
      <p:grpSp>
        <p:nvGrpSpPr>
          <p:cNvPr id="53" name="群組 52">
            <a:extLst>
              <a:ext uri="{FF2B5EF4-FFF2-40B4-BE49-F238E27FC236}">
                <a16:creationId xmlns:a16="http://schemas.microsoft.com/office/drawing/2014/main" id="{26864FAF-2734-4131-A838-3E73204EA34E}"/>
              </a:ext>
            </a:extLst>
          </p:cNvPr>
          <p:cNvGrpSpPr/>
          <p:nvPr/>
        </p:nvGrpSpPr>
        <p:grpSpPr>
          <a:xfrm>
            <a:off x="5978703" y="1666478"/>
            <a:ext cx="2585555" cy="1501196"/>
            <a:chOff x="4156106" y="1701897"/>
            <a:chExt cx="2585555" cy="1501196"/>
          </a:xfrm>
        </p:grpSpPr>
        <p:sp>
          <p:nvSpPr>
            <p:cNvPr id="52" name="矩形: 圓角 51">
              <a:extLst>
                <a:ext uri="{FF2B5EF4-FFF2-40B4-BE49-F238E27FC236}">
                  <a16:creationId xmlns:a16="http://schemas.microsoft.com/office/drawing/2014/main" id="{272DE592-9167-4496-B169-408A5AAEA9F6}"/>
                </a:ext>
              </a:extLst>
            </p:cNvPr>
            <p:cNvSpPr/>
            <p:nvPr/>
          </p:nvSpPr>
          <p:spPr>
            <a:xfrm>
              <a:off x="4156106" y="1701897"/>
              <a:ext cx="2585555" cy="1101783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38" name="群組 37">
              <a:extLst>
                <a:ext uri="{FF2B5EF4-FFF2-40B4-BE49-F238E27FC236}">
                  <a16:creationId xmlns:a16="http://schemas.microsoft.com/office/drawing/2014/main" id="{A6BA6C83-EB3C-4D6C-BFFA-B703ED17616F}"/>
                </a:ext>
              </a:extLst>
            </p:cNvPr>
            <p:cNvGrpSpPr/>
            <p:nvPr/>
          </p:nvGrpSpPr>
          <p:grpSpPr>
            <a:xfrm rot="1709842">
              <a:off x="4368564" y="2183267"/>
              <a:ext cx="1071035" cy="410901"/>
              <a:chOff x="3367856" y="1982761"/>
              <a:chExt cx="1071035" cy="410901"/>
            </a:xfrm>
          </p:grpSpPr>
          <p:sp>
            <p:nvSpPr>
              <p:cNvPr id="39" name="矩形: 圓角 38">
                <a:extLst>
                  <a:ext uri="{FF2B5EF4-FFF2-40B4-BE49-F238E27FC236}">
                    <a16:creationId xmlns:a16="http://schemas.microsoft.com/office/drawing/2014/main" id="{BDF13D8E-B2E3-4D6C-A55A-DE910C13D20B}"/>
                  </a:ext>
                </a:extLst>
              </p:cNvPr>
              <p:cNvSpPr/>
              <p:nvPr/>
            </p:nvSpPr>
            <p:spPr>
              <a:xfrm>
                <a:off x="3367856" y="1982761"/>
                <a:ext cx="622328" cy="410901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40" name="直線單箭頭接點 39">
                <a:extLst>
                  <a:ext uri="{FF2B5EF4-FFF2-40B4-BE49-F238E27FC236}">
                    <a16:creationId xmlns:a16="http://schemas.microsoft.com/office/drawing/2014/main" id="{3A63E7C1-3575-432F-97C3-C5B581C766E1}"/>
                  </a:ext>
                </a:extLst>
              </p:cNvPr>
              <p:cNvCxnSpPr/>
              <p:nvPr/>
            </p:nvCxnSpPr>
            <p:spPr>
              <a:xfrm>
                <a:off x="3680749" y="2183267"/>
                <a:ext cx="758142" cy="0"/>
              </a:xfrm>
              <a:prstGeom prst="straightConnector1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群組 44">
              <a:extLst>
                <a:ext uri="{FF2B5EF4-FFF2-40B4-BE49-F238E27FC236}">
                  <a16:creationId xmlns:a16="http://schemas.microsoft.com/office/drawing/2014/main" id="{27008BB9-73A8-41FB-96C2-85BBC99F24B9}"/>
                </a:ext>
              </a:extLst>
            </p:cNvPr>
            <p:cNvGrpSpPr/>
            <p:nvPr/>
          </p:nvGrpSpPr>
          <p:grpSpPr>
            <a:xfrm>
              <a:off x="5634494" y="1952654"/>
              <a:ext cx="1042676" cy="1250439"/>
              <a:chOff x="5634494" y="1952654"/>
              <a:chExt cx="1042676" cy="1250439"/>
            </a:xfrm>
          </p:grpSpPr>
          <p:sp>
            <p:nvSpPr>
              <p:cNvPr id="42" name="橢圓 41">
                <a:extLst>
                  <a:ext uri="{FF2B5EF4-FFF2-40B4-BE49-F238E27FC236}">
                    <a16:creationId xmlns:a16="http://schemas.microsoft.com/office/drawing/2014/main" id="{2730F69C-E780-4949-82EB-3D8A4986A854}"/>
                  </a:ext>
                </a:extLst>
              </p:cNvPr>
              <p:cNvSpPr/>
              <p:nvPr/>
            </p:nvSpPr>
            <p:spPr>
              <a:xfrm>
                <a:off x="5921445" y="1952654"/>
                <a:ext cx="572947" cy="595961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4" name="弧形 43">
                <a:extLst>
                  <a:ext uri="{FF2B5EF4-FFF2-40B4-BE49-F238E27FC236}">
                    <a16:creationId xmlns:a16="http://schemas.microsoft.com/office/drawing/2014/main" id="{4A24E3A2-1041-4AF3-A3C4-B17FABD3171F}"/>
                  </a:ext>
                </a:extLst>
              </p:cNvPr>
              <p:cNvSpPr/>
              <p:nvPr/>
            </p:nvSpPr>
            <p:spPr>
              <a:xfrm>
                <a:off x="5634494" y="2247218"/>
                <a:ext cx="1042676" cy="955875"/>
              </a:xfrm>
              <a:prstGeom prst="arc">
                <a:avLst>
                  <a:gd name="adj1" fmla="val 12091941"/>
                  <a:gd name="adj2" fmla="val 16444168"/>
                </a:avLst>
              </a:prstGeom>
              <a:ln w="38100">
                <a:solidFill>
                  <a:srgbClr val="C00000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51" name="群組 50">
            <a:extLst>
              <a:ext uri="{FF2B5EF4-FFF2-40B4-BE49-F238E27FC236}">
                <a16:creationId xmlns:a16="http://schemas.microsoft.com/office/drawing/2014/main" id="{323E651B-E149-46B4-8329-EA06A74B42F6}"/>
              </a:ext>
            </a:extLst>
          </p:cNvPr>
          <p:cNvGrpSpPr/>
          <p:nvPr/>
        </p:nvGrpSpPr>
        <p:grpSpPr>
          <a:xfrm>
            <a:off x="2925811" y="1647206"/>
            <a:ext cx="2585555" cy="1121055"/>
            <a:chOff x="1140628" y="1554139"/>
            <a:chExt cx="2585555" cy="1121055"/>
          </a:xfrm>
        </p:grpSpPr>
        <p:sp>
          <p:nvSpPr>
            <p:cNvPr id="50" name="矩形: 圓角 49">
              <a:extLst>
                <a:ext uri="{FF2B5EF4-FFF2-40B4-BE49-F238E27FC236}">
                  <a16:creationId xmlns:a16="http://schemas.microsoft.com/office/drawing/2014/main" id="{AF5F2C9A-335D-4BDC-91C3-BE36630F59F7}"/>
                </a:ext>
              </a:extLst>
            </p:cNvPr>
            <p:cNvSpPr/>
            <p:nvPr/>
          </p:nvSpPr>
          <p:spPr>
            <a:xfrm>
              <a:off x="1140628" y="1573411"/>
              <a:ext cx="2585555" cy="1101783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25" name="群組 24">
              <a:extLst>
                <a:ext uri="{FF2B5EF4-FFF2-40B4-BE49-F238E27FC236}">
                  <a16:creationId xmlns:a16="http://schemas.microsoft.com/office/drawing/2014/main" id="{08699F85-3079-482C-93E1-829DC8C35A11}"/>
                </a:ext>
              </a:extLst>
            </p:cNvPr>
            <p:cNvGrpSpPr/>
            <p:nvPr/>
          </p:nvGrpSpPr>
          <p:grpSpPr>
            <a:xfrm rot="1709842">
              <a:off x="1287769" y="2074346"/>
              <a:ext cx="1071035" cy="410901"/>
              <a:chOff x="3367856" y="1982761"/>
              <a:chExt cx="1071035" cy="410901"/>
            </a:xfrm>
          </p:grpSpPr>
          <p:sp>
            <p:nvSpPr>
              <p:cNvPr id="8" name="矩形: 圓角 7">
                <a:extLst>
                  <a:ext uri="{FF2B5EF4-FFF2-40B4-BE49-F238E27FC236}">
                    <a16:creationId xmlns:a16="http://schemas.microsoft.com/office/drawing/2014/main" id="{59BBDDE2-2B38-410C-AB39-E67272091C4E}"/>
                  </a:ext>
                </a:extLst>
              </p:cNvPr>
              <p:cNvSpPr/>
              <p:nvPr/>
            </p:nvSpPr>
            <p:spPr>
              <a:xfrm>
                <a:off x="3367856" y="1982761"/>
                <a:ext cx="622328" cy="410901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0" name="直線單箭頭接點 9">
                <a:extLst>
                  <a:ext uri="{FF2B5EF4-FFF2-40B4-BE49-F238E27FC236}">
                    <a16:creationId xmlns:a16="http://schemas.microsoft.com/office/drawing/2014/main" id="{BD4E989A-086D-4392-B471-2190D3BC776C}"/>
                  </a:ext>
                </a:extLst>
              </p:cNvPr>
              <p:cNvCxnSpPr/>
              <p:nvPr/>
            </p:nvCxnSpPr>
            <p:spPr>
              <a:xfrm>
                <a:off x="3680749" y="2183267"/>
                <a:ext cx="758142" cy="0"/>
              </a:xfrm>
              <a:prstGeom prst="straightConnector1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7BD7FB01-A841-4DC5-A170-7E9F70B5D8F3}"/>
                </a:ext>
              </a:extLst>
            </p:cNvPr>
            <p:cNvGrpSpPr/>
            <p:nvPr/>
          </p:nvGrpSpPr>
          <p:grpSpPr>
            <a:xfrm>
              <a:off x="2391943" y="1843733"/>
              <a:ext cx="1021654" cy="595961"/>
              <a:chOff x="4874712" y="1909823"/>
              <a:chExt cx="1021654" cy="595961"/>
            </a:xfrm>
          </p:grpSpPr>
          <p:sp>
            <p:nvSpPr>
              <p:cNvPr id="7" name="橢圓 6">
                <a:extLst>
                  <a:ext uri="{FF2B5EF4-FFF2-40B4-BE49-F238E27FC236}">
                    <a16:creationId xmlns:a16="http://schemas.microsoft.com/office/drawing/2014/main" id="{A75F709A-346F-4C58-A1D5-6BE2BDC3754E}"/>
                  </a:ext>
                </a:extLst>
              </p:cNvPr>
              <p:cNvSpPr/>
              <p:nvPr/>
            </p:nvSpPr>
            <p:spPr>
              <a:xfrm>
                <a:off x="5323419" y="1909823"/>
                <a:ext cx="572947" cy="595961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37" name="直線單箭頭接點 36">
                <a:extLst>
                  <a:ext uri="{FF2B5EF4-FFF2-40B4-BE49-F238E27FC236}">
                    <a16:creationId xmlns:a16="http://schemas.microsoft.com/office/drawing/2014/main" id="{B5F9728F-0586-4561-89AC-3FD7323F07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874712" y="2207803"/>
                <a:ext cx="735181" cy="8061"/>
              </a:xfrm>
              <a:prstGeom prst="straightConnector1">
                <a:avLst/>
              </a:prstGeom>
              <a:ln w="381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文字方塊 45">
              <a:extLst>
                <a:ext uri="{FF2B5EF4-FFF2-40B4-BE49-F238E27FC236}">
                  <a16:creationId xmlns:a16="http://schemas.microsoft.com/office/drawing/2014/main" id="{C00E5DCF-9E28-44E5-8DEF-3DD8538A39A3}"/>
                </a:ext>
              </a:extLst>
            </p:cNvPr>
            <p:cNvSpPr txBox="1"/>
            <p:nvPr/>
          </p:nvSpPr>
          <p:spPr>
            <a:xfrm>
              <a:off x="1550992" y="1710065"/>
              <a:ext cx="785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robot</a:t>
              </a:r>
              <a:endParaRPr lang="zh-TW" altLang="en-US" dirty="0"/>
            </a:p>
          </p:txBody>
        </p: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3BE108FA-2609-4BC4-9EFD-41397C4A2FD6}"/>
                </a:ext>
              </a:extLst>
            </p:cNvPr>
            <p:cNvSpPr txBox="1"/>
            <p:nvPr/>
          </p:nvSpPr>
          <p:spPr>
            <a:xfrm>
              <a:off x="2659649" y="1554139"/>
              <a:ext cx="10665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obstacle</a:t>
              </a:r>
              <a:endParaRPr lang="zh-TW" altLang="en-US" dirty="0"/>
            </a:p>
          </p:txBody>
        </p:sp>
      </p:grpSp>
      <p:sp>
        <p:nvSpPr>
          <p:cNvPr id="49" name="箭號: 向右 48">
            <a:extLst>
              <a:ext uri="{FF2B5EF4-FFF2-40B4-BE49-F238E27FC236}">
                <a16:creationId xmlns:a16="http://schemas.microsoft.com/office/drawing/2014/main" id="{54BF90C5-B5C7-48B8-9790-A2EDDC0488E5}"/>
              </a:ext>
            </a:extLst>
          </p:cNvPr>
          <p:cNvSpPr/>
          <p:nvPr/>
        </p:nvSpPr>
        <p:spPr>
          <a:xfrm>
            <a:off x="5546580" y="2074794"/>
            <a:ext cx="416590" cy="4221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B2FD0C9B-15CF-4C1B-874F-C1D9EC52167C}"/>
              </a:ext>
            </a:extLst>
          </p:cNvPr>
          <p:cNvSpPr txBox="1"/>
          <p:nvPr/>
        </p:nvSpPr>
        <p:spPr>
          <a:xfrm>
            <a:off x="673291" y="2892623"/>
            <a:ext cx="112448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Blip>
                <a:blip r:embed="rId4"/>
              </a:buBlip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改用加速度趨勢預測移動中的物體，並將預測的資訊套入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MPC(model predictive control)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，使機器人有能力考慮未來多步的行動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80763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避開動態障礙物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VO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MPC(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邑安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2F7CE2-72FC-4350-A191-9D8BA91CD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95" y="1021769"/>
            <a:ext cx="11149372" cy="2771298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當動態障礙物的軌跡不單調，例如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有前進速度的變化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有方向的改變</a:t>
            </a:r>
          </a:p>
          <a:p>
            <a:pPr>
              <a:buBlip>
                <a:blip r:embed="rId2"/>
              </a:buBlip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改用加速度趨勢預測移動中的物體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將預測的資訊套入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MPC(model predictive control)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，使機器人有能力考慮未來多步的行動。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2BE8FCD9-1F76-46D7-BAE3-3344B3487B15}"/>
              </a:ext>
            </a:extLst>
          </p:cNvPr>
          <p:cNvGrpSpPr/>
          <p:nvPr/>
        </p:nvGrpSpPr>
        <p:grpSpPr>
          <a:xfrm>
            <a:off x="337337" y="3790370"/>
            <a:ext cx="4458771" cy="2663813"/>
            <a:chOff x="912415" y="3793067"/>
            <a:chExt cx="4458771" cy="2663813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D078F89A-CD98-46CC-8232-018DFBADD3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5" b="1885"/>
            <a:stretch/>
          </p:blipFill>
          <p:spPr>
            <a:xfrm>
              <a:off x="2613444" y="3793067"/>
              <a:ext cx="2757742" cy="2663813"/>
            </a:xfrm>
            <a:prstGeom prst="rect">
              <a:avLst/>
            </a:prstGeom>
          </p:spPr>
        </p:pic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F7CB4995-0ACB-4790-9FAC-06E638C592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24224" y="5233347"/>
              <a:ext cx="796683" cy="45798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BD69F69-6813-4727-82B9-D1CF514F421A}"/>
                </a:ext>
              </a:extLst>
            </p:cNvPr>
            <p:cNvSpPr txBox="1"/>
            <p:nvPr/>
          </p:nvSpPr>
          <p:spPr>
            <a:xfrm>
              <a:off x="912415" y="5337390"/>
              <a:ext cx="16065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RRT</a:t>
              </a:r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事先規劃好的路徑</a:t>
              </a:r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57962B85-939D-45D4-8946-5C55BF14F3EA}"/>
              </a:ext>
            </a:extLst>
          </p:cNvPr>
          <p:cNvGrpSpPr/>
          <p:nvPr/>
        </p:nvGrpSpPr>
        <p:grpSpPr>
          <a:xfrm>
            <a:off x="5298687" y="3572526"/>
            <a:ext cx="6257741" cy="3099502"/>
            <a:chOff x="5714465" y="3572526"/>
            <a:chExt cx="6257741" cy="3099502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CD5AB29E-416A-4D68-9D1C-581921DFF4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71" t="6210" r="24219"/>
            <a:stretch/>
          </p:blipFill>
          <p:spPr>
            <a:xfrm>
              <a:off x="5714465" y="3572526"/>
              <a:ext cx="3067357" cy="3099502"/>
            </a:xfrm>
            <a:prstGeom prst="rect">
              <a:avLst/>
            </a:prstGeom>
          </p:spPr>
        </p:pic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44BD2374-8F72-4A6B-B039-7729AD1C7E61}"/>
                </a:ext>
              </a:extLst>
            </p:cNvPr>
            <p:cNvGrpSpPr/>
            <p:nvPr/>
          </p:nvGrpSpPr>
          <p:grpSpPr>
            <a:xfrm>
              <a:off x="8904849" y="3572526"/>
              <a:ext cx="3067357" cy="3023007"/>
              <a:chOff x="8933379" y="3477006"/>
              <a:chExt cx="3067357" cy="3023007"/>
            </a:xfrm>
          </p:grpSpPr>
          <p:sp>
            <p:nvSpPr>
              <p:cNvPr id="34" name="矩形: 圓角 33">
                <a:extLst>
                  <a:ext uri="{FF2B5EF4-FFF2-40B4-BE49-F238E27FC236}">
                    <a16:creationId xmlns:a16="http://schemas.microsoft.com/office/drawing/2014/main" id="{77CB2860-8371-4726-BFAF-31351EF5E378}"/>
                  </a:ext>
                </a:extLst>
              </p:cNvPr>
              <p:cNvSpPr/>
              <p:nvPr/>
            </p:nvSpPr>
            <p:spPr>
              <a:xfrm>
                <a:off x="8933379" y="3477006"/>
                <a:ext cx="3067357" cy="3023007"/>
              </a:xfrm>
              <a:prstGeom prst="round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21" name="群組 20">
                <a:extLst>
                  <a:ext uri="{FF2B5EF4-FFF2-40B4-BE49-F238E27FC236}">
                    <a16:creationId xmlns:a16="http://schemas.microsoft.com/office/drawing/2014/main" id="{DF2D3228-5F6F-41E2-BD1A-750B829E2F65}"/>
                  </a:ext>
                </a:extLst>
              </p:cNvPr>
              <p:cNvGrpSpPr/>
              <p:nvPr/>
            </p:nvGrpSpPr>
            <p:grpSpPr>
              <a:xfrm>
                <a:off x="9008566" y="3840045"/>
                <a:ext cx="2044001" cy="369332"/>
                <a:chOff x="9988486" y="3691467"/>
                <a:chExt cx="2044001" cy="369332"/>
              </a:xfrm>
            </p:grpSpPr>
            <p:grpSp>
              <p:nvGrpSpPr>
                <p:cNvPr id="19" name="群組 18">
                  <a:extLst>
                    <a:ext uri="{FF2B5EF4-FFF2-40B4-BE49-F238E27FC236}">
                      <a16:creationId xmlns:a16="http://schemas.microsoft.com/office/drawing/2014/main" id="{39EEA303-56FC-4819-84B1-0AE1999C2E69}"/>
                    </a:ext>
                  </a:extLst>
                </p:cNvPr>
                <p:cNvGrpSpPr/>
                <p:nvPr/>
              </p:nvGrpSpPr>
              <p:grpSpPr>
                <a:xfrm>
                  <a:off x="9988486" y="3780129"/>
                  <a:ext cx="684390" cy="216000"/>
                  <a:chOff x="10145938" y="4013200"/>
                  <a:chExt cx="684390" cy="216000"/>
                </a:xfrm>
              </p:grpSpPr>
              <p:cxnSp>
                <p:nvCxnSpPr>
                  <p:cNvPr id="18" name="直線接點 17">
                    <a:extLst>
                      <a:ext uri="{FF2B5EF4-FFF2-40B4-BE49-F238E27FC236}">
                        <a16:creationId xmlns:a16="http://schemas.microsoft.com/office/drawing/2014/main" id="{9244627E-064F-40B9-BFB1-D56F1581FDE4}"/>
                      </a:ext>
                    </a:extLst>
                  </p:cNvPr>
                  <p:cNvCxnSpPr/>
                  <p:nvPr/>
                </p:nvCxnSpPr>
                <p:spPr>
                  <a:xfrm>
                    <a:off x="10145938" y="4118769"/>
                    <a:ext cx="684390" cy="0"/>
                  </a:xfrm>
                  <a:prstGeom prst="line">
                    <a:avLst/>
                  </a:prstGeom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" name="橢圓 4">
                    <a:extLst>
                      <a:ext uri="{FF2B5EF4-FFF2-40B4-BE49-F238E27FC236}">
                        <a16:creationId xmlns:a16="http://schemas.microsoft.com/office/drawing/2014/main" id="{B39FECD2-BD33-406F-824F-9305FAD893C2}"/>
                      </a:ext>
                    </a:extLst>
                  </p:cNvPr>
                  <p:cNvSpPr/>
                  <p:nvPr/>
                </p:nvSpPr>
                <p:spPr>
                  <a:xfrm>
                    <a:off x="10384466" y="4013200"/>
                    <a:ext cx="216000" cy="216000"/>
                  </a:xfrm>
                  <a:prstGeom prst="ellipse">
                    <a:avLst/>
                  </a:prstGeom>
                  <a:solidFill>
                    <a:srgbClr val="FC7B5D"/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TW" altLang="en-US"/>
                  </a:p>
                </p:txBody>
              </p:sp>
            </p:grpSp>
            <p:sp>
              <p:nvSpPr>
                <p:cNvPr id="20" name="文字方塊 19">
                  <a:extLst>
                    <a:ext uri="{FF2B5EF4-FFF2-40B4-BE49-F238E27FC236}">
                      <a16:creationId xmlns:a16="http://schemas.microsoft.com/office/drawing/2014/main" id="{421B2A55-BA36-4CF7-BECA-2CBB7FFE4DE1}"/>
                    </a:ext>
                  </a:extLst>
                </p:cNvPr>
                <p:cNvSpPr txBox="1"/>
                <p:nvPr/>
              </p:nvSpPr>
              <p:spPr>
                <a:xfrm>
                  <a:off x="10766427" y="3691467"/>
                  <a:ext cx="126606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waypoints</a:t>
                  </a:r>
                  <a:endParaRPr lang="zh-TW" altLang="en-US" dirty="0"/>
                </a:p>
              </p:txBody>
            </p:sp>
          </p:grpSp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BF5A5836-C256-4663-9802-7323374AED19}"/>
                  </a:ext>
                </a:extLst>
              </p:cNvPr>
              <p:cNvGrpSpPr/>
              <p:nvPr/>
            </p:nvGrpSpPr>
            <p:grpSpPr>
              <a:xfrm>
                <a:off x="9247094" y="4291764"/>
                <a:ext cx="2386105" cy="646331"/>
                <a:chOff x="10227014" y="3691467"/>
                <a:chExt cx="2386105" cy="646331"/>
              </a:xfrm>
            </p:grpSpPr>
            <p:sp>
              <p:nvSpPr>
                <p:cNvPr id="26" name="橢圓 25">
                  <a:extLst>
                    <a:ext uri="{FF2B5EF4-FFF2-40B4-BE49-F238E27FC236}">
                      <a16:creationId xmlns:a16="http://schemas.microsoft.com/office/drawing/2014/main" id="{77604C82-2BF9-46F5-AC69-B70A29AF8093}"/>
                    </a:ext>
                  </a:extLst>
                </p:cNvPr>
                <p:cNvSpPr/>
                <p:nvPr/>
              </p:nvSpPr>
              <p:spPr>
                <a:xfrm>
                  <a:off x="10227014" y="3780129"/>
                  <a:ext cx="216000" cy="216000"/>
                </a:xfrm>
                <a:prstGeom prst="ellipse">
                  <a:avLst/>
                </a:prstGeom>
                <a:solidFill>
                  <a:srgbClr val="132BE4"/>
                </a:solidFill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4" name="文字方塊 23">
                  <a:extLst>
                    <a:ext uri="{FF2B5EF4-FFF2-40B4-BE49-F238E27FC236}">
                      <a16:creationId xmlns:a16="http://schemas.microsoft.com/office/drawing/2014/main" id="{BF0E8096-E369-4993-BFBC-6BF6FC562F64}"/>
                    </a:ext>
                  </a:extLst>
                </p:cNvPr>
                <p:cNvSpPr txBox="1"/>
                <p:nvPr/>
              </p:nvSpPr>
              <p:spPr>
                <a:xfrm>
                  <a:off x="10766426" y="3691467"/>
                  <a:ext cx="18466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Linear movement obstacle</a:t>
                  </a:r>
                  <a:endParaRPr lang="zh-TW" altLang="en-US" dirty="0"/>
                </a:p>
              </p:txBody>
            </p:sp>
          </p:grpSp>
          <p:grpSp>
            <p:nvGrpSpPr>
              <p:cNvPr id="28" name="群組 27">
                <a:extLst>
                  <a:ext uri="{FF2B5EF4-FFF2-40B4-BE49-F238E27FC236}">
                    <a16:creationId xmlns:a16="http://schemas.microsoft.com/office/drawing/2014/main" id="{D8E4DA66-49CE-478B-8F2A-5C829B71562E}"/>
                  </a:ext>
                </a:extLst>
              </p:cNvPr>
              <p:cNvGrpSpPr/>
              <p:nvPr/>
            </p:nvGrpSpPr>
            <p:grpSpPr>
              <a:xfrm>
                <a:off x="9247094" y="4938095"/>
                <a:ext cx="2733239" cy="646331"/>
                <a:chOff x="10227014" y="3691467"/>
                <a:chExt cx="2733239" cy="646331"/>
              </a:xfrm>
            </p:grpSpPr>
            <p:sp>
              <p:nvSpPr>
                <p:cNvPr id="29" name="橢圓 28">
                  <a:extLst>
                    <a:ext uri="{FF2B5EF4-FFF2-40B4-BE49-F238E27FC236}">
                      <a16:creationId xmlns:a16="http://schemas.microsoft.com/office/drawing/2014/main" id="{8D836F34-A8E0-4D78-A0C6-771C2BCEFC73}"/>
                    </a:ext>
                  </a:extLst>
                </p:cNvPr>
                <p:cNvSpPr/>
                <p:nvPr/>
              </p:nvSpPr>
              <p:spPr>
                <a:xfrm>
                  <a:off x="10227014" y="3780129"/>
                  <a:ext cx="216000" cy="216000"/>
                </a:xfrm>
                <a:prstGeom prst="ellipse">
                  <a:avLst/>
                </a:prstGeom>
                <a:solidFill>
                  <a:srgbClr val="E14DD1"/>
                </a:solidFill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30" name="文字方塊 29">
                  <a:extLst>
                    <a:ext uri="{FF2B5EF4-FFF2-40B4-BE49-F238E27FC236}">
                      <a16:creationId xmlns:a16="http://schemas.microsoft.com/office/drawing/2014/main" id="{A1CB4561-C9FC-414E-BE3A-D307EE0328A7}"/>
                    </a:ext>
                  </a:extLst>
                </p:cNvPr>
                <p:cNvSpPr txBox="1"/>
                <p:nvPr/>
              </p:nvSpPr>
              <p:spPr>
                <a:xfrm>
                  <a:off x="10766426" y="3691467"/>
                  <a:ext cx="219382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Nonlinear movement obstacle</a:t>
                  </a:r>
                  <a:endParaRPr lang="zh-TW" altLang="en-US" dirty="0"/>
                </a:p>
              </p:txBody>
            </p:sp>
          </p:grpSp>
          <p:grpSp>
            <p:nvGrpSpPr>
              <p:cNvPr id="31" name="群組 30">
                <a:extLst>
                  <a:ext uri="{FF2B5EF4-FFF2-40B4-BE49-F238E27FC236}">
                    <a16:creationId xmlns:a16="http://schemas.microsoft.com/office/drawing/2014/main" id="{BF331076-C664-40A6-9D40-31B2286D1E82}"/>
                  </a:ext>
                </a:extLst>
              </p:cNvPr>
              <p:cNvGrpSpPr/>
              <p:nvPr/>
            </p:nvGrpSpPr>
            <p:grpSpPr>
              <a:xfrm>
                <a:off x="9296761" y="5584426"/>
                <a:ext cx="2683572" cy="646331"/>
                <a:chOff x="10276681" y="3691467"/>
                <a:chExt cx="2683572" cy="646331"/>
              </a:xfrm>
            </p:grpSpPr>
            <p:sp>
              <p:nvSpPr>
                <p:cNvPr id="32" name="橢圓 31">
                  <a:extLst>
                    <a:ext uri="{FF2B5EF4-FFF2-40B4-BE49-F238E27FC236}">
                      <a16:creationId xmlns:a16="http://schemas.microsoft.com/office/drawing/2014/main" id="{1DEBFB0B-29F3-4D58-887A-DC12635A900F}"/>
                    </a:ext>
                  </a:extLst>
                </p:cNvPr>
                <p:cNvSpPr/>
                <p:nvPr/>
              </p:nvSpPr>
              <p:spPr>
                <a:xfrm>
                  <a:off x="10276681" y="3835272"/>
                  <a:ext cx="108000" cy="108000"/>
                </a:xfrm>
                <a:prstGeom prst="ellipse">
                  <a:avLst/>
                </a:prstGeom>
                <a:solidFill>
                  <a:srgbClr val="00B0F0"/>
                </a:solidFill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33" name="文字方塊 32">
                  <a:extLst>
                    <a:ext uri="{FF2B5EF4-FFF2-40B4-BE49-F238E27FC236}">
                      <a16:creationId xmlns:a16="http://schemas.microsoft.com/office/drawing/2014/main" id="{8A92E084-F8DC-445D-B7F1-453FD689709E}"/>
                    </a:ext>
                  </a:extLst>
                </p:cNvPr>
                <p:cNvSpPr txBox="1"/>
                <p:nvPr/>
              </p:nvSpPr>
              <p:spPr>
                <a:xfrm>
                  <a:off x="10766426" y="3691467"/>
                  <a:ext cx="219382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dirty="0"/>
                    <a:t>Nonlinear movement obstacle</a:t>
                  </a:r>
                  <a:endParaRPr lang="zh-TW" altLang="en-US" dirty="0"/>
                </a:p>
              </p:txBody>
            </p:sp>
          </p:grpSp>
        </p:grpSp>
      </p:grp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EA03D20B-92F6-44DE-98B6-B3938C257201}"/>
              </a:ext>
            </a:extLst>
          </p:cNvPr>
          <p:cNvSpPr/>
          <p:nvPr/>
        </p:nvSpPr>
        <p:spPr>
          <a:xfrm>
            <a:off x="4841210" y="4904034"/>
            <a:ext cx="416590" cy="4221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1644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AD338F-C801-4A57-AF8B-EECB1515A242}"/>
              </a:ext>
            </a:extLst>
          </p:cNvPr>
          <p:cNvSpPr/>
          <p:nvPr/>
        </p:nvSpPr>
        <p:spPr>
          <a:xfrm>
            <a:off x="4284172" y="1424062"/>
            <a:ext cx="3344333" cy="883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建立駕駛行為的機率模型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A4427F2-6FCF-425A-A7B2-263BE3154869}"/>
              </a:ext>
            </a:extLst>
          </p:cNvPr>
          <p:cNvSpPr/>
          <p:nvPr/>
        </p:nvSpPr>
        <p:spPr>
          <a:xfrm>
            <a:off x="7888610" y="1475772"/>
            <a:ext cx="3344333" cy="8317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得到互動車輛煞車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讓道的機率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D662859-1FA6-41E3-8904-8E4274093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488" y="2535053"/>
            <a:ext cx="2942577" cy="140441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A8518D7-37E3-41FF-BE1B-6E7365681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216" y="2535053"/>
            <a:ext cx="3598245" cy="1563039"/>
          </a:xfrm>
          <a:prstGeom prst="rect">
            <a:avLst/>
          </a:prstGeom>
        </p:spPr>
      </p:pic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C4BA2B0-39EA-4CB3-9134-BA7BA9240668}"/>
              </a:ext>
            </a:extLst>
          </p:cNvPr>
          <p:cNvSpPr/>
          <p:nvPr/>
        </p:nvSpPr>
        <p:spPr>
          <a:xfrm>
            <a:off x="539544" y="1424062"/>
            <a:ext cx="3344333" cy="8834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獲取參數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634E690-73FF-4660-8EE2-C245004B56D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46750" y="2535053"/>
            <a:ext cx="2729920" cy="147134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0B3BFFC0-ED3B-431C-BBFC-11D3B0883ECE}"/>
              </a:ext>
            </a:extLst>
          </p:cNvPr>
          <p:cNvSpPr txBox="1"/>
          <p:nvPr/>
        </p:nvSpPr>
        <p:spPr>
          <a:xfrm>
            <a:off x="752268" y="4383734"/>
            <a:ext cx="30082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蒐集數據分析駕駛行為的特徵參數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辨識不同駕駛的特徵參數差異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2409162-D582-4142-AD89-FF87489D246D}"/>
              </a:ext>
            </a:extLst>
          </p:cNvPr>
          <p:cNvSpPr txBox="1"/>
          <p:nvPr/>
        </p:nvSpPr>
        <p:spPr>
          <a:xfrm>
            <a:off x="4239417" y="4100664"/>
            <a:ext cx="33504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駕駛反應時間</a:t>
            </a:r>
            <a:r>
              <a:rPr lang="en-US" altLang="zh-TW" sz="2400" dirty="0"/>
              <a:t>TFA(time for reaction)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基於特定路口的駕駛行為，建立預測用的機率模型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反映出不同駕駛的行為差異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98EFF4C-8BDE-4D7B-BCAB-952B0B269F64}"/>
              </a:ext>
            </a:extLst>
          </p:cNvPr>
          <p:cNvSpPr txBox="1"/>
          <p:nvPr/>
        </p:nvSpPr>
        <p:spPr>
          <a:xfrm>
            <a:off x="8089488" y="4167015"/>
            <a:ext cx="29425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駕駛讓行機率</a:t>
            </a:r>
            <a:r>
              <a:rPr lang="en-US" altLang="zh-TW" sz="2400" dirty="0"/>
              <a:t>POY(probability of yielding)</a:t>
            </a:r>
          </a:p>
          <a:p>
            <a:pPr marL="285750" indent="-285750">
              <a:buBlip>
                <a:blip r:embed="rId5"/>
              </a:buBlip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將機率資訊提交給自駕車的決策系統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sz="2400" dirty="0"/>
          </a:p>
        </p:txBody>
      </p: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C830E021-99BC-45AB-B87E-3C2FE940556C}"/>
              </a:ext>
            </a:extLst>
          </p:cNvPr>
          <p:cNvCxnSpPr/>
          <p:nvPr/>
        </p:nvCxnSpPr>
        <p:spPr>
          <a:xfrm>
            <a:off x="4055533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697B3DD6-DD74-46C8-BDB7-FA241B9D7017}"/>
              </a:ext>
            </a:extLst>
          </p:cNvPr>
          <p:cNvCxnSpPr/>
          <p:nvPr/>
        </p:nvCxnSpPr>
        <p:spPr>
          <a:xfrm>
            <a:off x="7755461" y="1574800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箭號: 向右 20">
            <a:extLst>
              <a:ext uri="{FF2B5EF4-FFF2-40B4-BE49-F238E27FC236}">
                <a16:creationId xmlns:a16="http://schemas.microsoft.com/office/drawing/2014/main" id="{ED83B7B1-94D3-403E-93B4-0BC8E8CB68AB}"/>
              </a:ext>
            </a:extLst>
          </p:cNvPr>
          <p:cNvSpPr/>
          <p:nvPr/>
        </p:nvSpPr>
        <p:spPr>
          <a:xfrm>
            <a:off x="3839936" y="3581399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074D1849-B6E1-4375-82E7-4EF36EF6094A}"/>
              </a:ext>
            </a:extLst>
          </p:cNvPr>
          <p:cNvSpPr/>
          <p:nvPr/>
        </p:nvSpPr>
        <p:spPr>
          <a:xfrm>
            <a:off x="7489021" y="3581400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標題 1">
            <a:extLst>
              <a:ext uri="{FF2B5EF4-FFF2-40B4-BE49-F238E27FC236}">
                <a16:creationId xmlns:a16="http://schemas.microsoft.com/office/drawing/2014/main" id="{EC63FACC-1487-4C8C-9106-F0499F88E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148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預測動態障礙物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人類駕駛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的行為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員成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68232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1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分析動態環境中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路口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行為的風險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詔東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" name="內容版面配置區 2">
            <a:extLst>
              <a:ext uri="{FF2B5EF4-FFF2-40B4-BE49-F238E27FC236}">
                <a16:creationId xmlns:a16="http://schemas.microsoft.com/office/drawing/2014/main" id="{4E423245-94E0-4732-91F2-FC89B2A63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95" y="1123369"/>
            <a:ext cx="11149372" cy="908631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以指數分布模型，分析路口不同 內側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外側 之車輛 直行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轉向 所承受之風險。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2" name="圖片 41">
            <a:extLst>
              <a:ext uri="{FF2B5EF4-FFF2-40B4-BE49-F238E27FC236}">
                <a16:creationId xmlns:a16="http://schemas.microsoft.com/office/drawing/2014/main" id="{D57F8337-3607-4219-B945-1310879EB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017" y="5099267"/>
            <a:ext cx="4896682" cy="141684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3" name="內容版面配置區 7">
                <a:extLst>
                  <a:ext uri="{FF2B5EF4-FFF2-40B4-BE49-F238E27FC236}">
                    <a16:creationId xmlns:a16="http://schemas.microsoft.com/office/drawing/2014/main" id="{1A42A6EC-A7E6-425C-89BE-41770AD1D6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2254" y="2770803"/>
                <a:ext cx="5899150" cy="132188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兩車中心連線距離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減去各自的蛋形碰撞半徑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 dirty="0" err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後可以得到兩車間距。</a:t>
                </a:r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將此間距乘以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smtClean="0"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後，便可得到呈指數分布的碰撞風險機率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  <a:ea typeface="微軟正黑體" panose="020B0604030504040204" pitchFamily="34" charset="-120"/>
                      </a:rPr>
                      <m:t>𝑝</m:t>
                    </m:r>
                  </m:oMath>
                </a14:m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。</a:t>
                </a:r>
              </a:p>
            </p:txBody>
          </p:sp>
        </mc:Choice>
        <mc:Fallback xmlns="">
          <p:sp>
            <p:nvSpPr>
              <p:cNvPr id="43" name="內容版面配置區 7">
                <a:extLst>
                  <a:ext uri="{FF2B5EF4-FFF2-40B4-BE49-F238E27FC236}">
                    <a16:creationId xmlns:a16="http://schemas.microsoft.com/office/drawing/2014/main" id="{1A42A6EC-A7E6-425C-89BE-41770AD1D6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254" y="2770803"/>
                <a:ext cx="5899150" cy="1321887"/>
              </a:xfrm>
              <a:prstGeom prst="rect">
                <a:avLst/>
              </a:prstGeom>
              <a:blipFill>
                <a:blip r:embed="rId3"/>
                <a:stretch>
                  <a:fillRect l="-930" t="-5093" r="-930" b="-833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文字方塊 43">
                <a:extLst>
                  <a:ext uri="{FF2B5EF4-FFF2-40B4-BE49-F238E27FC236}">
                    <a16:creationId xmlns:a16="http://schemas.microsoft.com/office/drawing/2014/main" id="{25871ECF-50A8-4C9F-ADFF-F1CFCD71B03C}"/>
                  </a:ext>
                </a:extLst>
              </p:cNvPr>
              <p:cNvSpPr txBox="1"/>
              <p:nvPr/>
            </p:nvSpPr>
            <p:spPr>
              <a:xfrm>
                <a:off x="180802" y="4202452"/>
                <a:ext cx="6096000" cy="7788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altLang="zh-TW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sz="20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p>
                                      <m:sSupPr>
                                        <m:ctrlP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  <m:d>
                                          <m:dPr>
                                            <m:ctrlP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zh-TW" sz="2000" i="1"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𝑟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zh-TW" sz="2000" i="1">
                                                    <a:latin typeface="Cambria Math" panose="02040503050406030204" pitchFamily="18" charset="0"/>
                                                  </a:rPr>
                                                  <m:t>𝑜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  <m:r>
                                          <a:rPr lang="en-US" altLang="zh-TW" sz="2000" i="1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p>
                                    </m:sSup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𝑖𝑓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US" altLang="zh-TW" sz="2000" b="0" i="1" smtClean="0">
                                            <a:latin typeface="Cambria Math" panose="02040503050406030204" pitchFamily="18" charset="0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&gt;0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2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altLang="zh-TW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altLang="zh-TW" sz="2000" b="0" i="1" smtClean="0">
                                        <a:latin typeface="Cambria Math" panose="02040503050406030204" pitchFamily="18" charset="0"/>
                                      </a:rPr>
                                      <m:t>𝑒𝑙𝑠𝑒</m:t>
                                    </m:r>
                                  </m:e>
                                </m:mr>
                              </m:m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000" dirty="0"/>
              </a:p>
            </p:txBody>
          </p:sp>
        </mc:Choice>
        <mc:Fallback xmlns="">
          <p:sp>
            <p:nvSpPr>
              <p:cNvPr id="44" name="文字方塊 43">
                <a:extLst>
                  <a:ext uri="{FF2B5EF4-FFF2-40B4-BE49-F238E27FC236}">
                    <a16:creationId xmlns:a16="http://schemas.microsoft.com/office/drawing/2014/main" id="{25871ECF-50A8-4C9F-ADFF-F1CFCD71B0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802" y="4202452"/>
                <a:ext cx="6096000" cy="77886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BB4B491B-F9CD-4842-BA1E-5050CAB2C1A5}"/>
              </a:ext>
            </a:extLst>
          </p:cNvPr>
          <p:cNvSpPr/>
          <p:nvPr/>
        </p:nvSpPr>
        <p:spPr>
          <a:xfrm>
            <a:off x="810337" y="2101473"/>
            <a:ext cx="2480733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指數分布模型</a:t>
            </a:r>
          </a:p>
        </p:txBody>
      </p:sp>
      <p:sp>
        <p:nvSpPr>
          <p:cNvPr id="46" name="箭號: 向右 45">
            <a:extLst>
              <a:ext uri="{FF2B5EF4-FFF2-40B4-BE49-F238E27FC236}">
                <a16:creationId xmlns:a16="http://schemas.microsoft.com/office/drawing/2014/main" id="{BE3E4405-2971-4222-9649-40457B624244}"/>
              </a:ext>
            </a:extLst>
          </p:cNvPr>
          <p:cNvSpPr/>
          <p:nvPr/>
        </p:nvSpPr>
        <p:spPr>
          <a:xfrm>
            <a:off x="6038764" y="2188903"/>
            <a:ext cx="532879" cy="4249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D3E67FAC-781F-49AC-A153-1104719D07BD}"/>
              </a:ext>
            </a:extLst>
          </p:cNvPr>
          <p:cNvCxnSpPr>
            <a:cxnSpLocks/>
          </p:cNvCxnSpPr>
          <p:nvPr/>
        </p:nvCxnSpPr>
        <p:spPr>
          <a:xfrm>
            <a:off x="6305204" y="1909823"/>
            <a:ext cx="0" cy="4476515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內容版面配置區 7">
                <a:extLst>
                  <a:ext uri="{FF2B5EF4-FFF2-40B4-BE49-F238E27FC236}">
                    <a16:creationId xmlns:a16="http://schemas.microsoft.com/office/drawing/2014/main" id="{30DC8E6E-3E4B-400D-A623-E4FC375F9A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48542" y="1787988"/>
                <a:ext cx="3467524" cy="76325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j-lt"/>
                    <a:ea typeface="+mj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最佳車速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Sup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𝑉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𝑛</m:t>
                          </m:r>
                        </m:sub>
                        <m:sup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𝑜𝑝𝑡</m:t>
                          </m:r>
                        </m:sup>
                      </m:sSubSup>
                      <m:d>
                        <m:d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TW" b="0" i="0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Δ</m:t>
                          </m:r>
                          <m:sSub>
                            <m:sSub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</m:ctrlPr>
                            </m:sSubPr>
                            <m:e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  <a:ea typeface="微軟正黑體" panose="020B0604030504040204" pitchFamily="34" charset="-12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=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𝑉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微軟正黑體" panose="020B0604030504040204" pitchFamily="34" charset="-120"/>
                            </a:rPr>
                            <m:t>𝑚𝑎𝑥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[1−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𝑝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𝑑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)]</m:t>
                      </m:r>
                    </m:oMath>
                  </m:oMathPara>
                </a14:m>
                <a:endPara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48" name="內容版面配置區 7">
                <a:extLst>
                  <a:ext uri="{FF2B5EF4-FFF2-40B4-BE49-F238E27FC236}">
                    <a16:creationId xmlns:a16="http://schemas.microsoft.com/office/drawing/2014/main" id="{30DC8E6E-3E4B-400D-A623-E4FC375F9A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8542" y="1787988"/>
                <a:ext cx="3467524" cy="763257"/>
              </a:xfrm>
              <a:prstGeom prst="rect">
                <a:avLst/>
              </a:prstGeom>
              <a:blipFill>
                <a:blip r:embed="rId5"/>
                <a:stretch>
                  <a:fillRect l="-1582" t="-793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圖片 5">
            <a:extLst>
              <a:ext uri="{FF2B5EF4-FFF2-40B4-BE49-F238E27FC236}">
                <a16:creationId xmlns:a16="http://schemas.microsoft.com/office/drawing/2014/main" id="{6791932F-2BC7-47EE-A9C3-76CC264661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95234" y="1787988"/>
            <a:ext cx="1781252" cy="1407524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3CB9792-086E-4C57-847F-7602E3C1938B}"/>
              </a:ext>
            </a:extLst>
          </p:cNvPr>
          <p:cNvSpPr txBox="1"/>
          <p:nvPr/>
        </p:nvSpPr>
        <p:spPr>
          <a:xfrm>
            <a:off x="7476438" y="2491004"/>
            <a:ext cx="2109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不同積極度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調整</a:t>
            </a:r>
            <a:r>
              <a:rPr lang="el-GR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λ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值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之駕駛的最佳車速</a:t>
            </a: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5D2F341D-2E7D-45D3-BB46-235FB76DDE20}"/>
              </a:ext>
            </a:extLst>
          </p:cNvPr>
          <p:cNvCxnSpPr/>
          <p:nvPr/>
        </p:nvCxnSpPr>
        <p:spPr>
          <a:xfrm>
            <a:off x="9533467" y="2853267"/>
            <a:ext cx="56176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內容版面配置區 7">
            <a:extLst>
              <a:ext uri="{FF2B5EF4-FFF2-40B4-BE49-F238E27FC236}">
                <a16:creationId xmlns:a16="http://schemas.microsoft.com/office/drawing/2014/main" id="{779E7F95-6720-4C0F-9AE2-C050CF566A51}"/>
              </a:ext>
            </a:extLst>
          </p:cNvPr>
          <p:cNvSpPr txBox="1">
            <a:spLocks/>
          </p:cNvSpPr>
          <p:nvPr/>
        </p:nvSpPr>
        <p:spPr>
          <a:xfrm>
            <a:off x="6548542" y="3323780"/>
            <a:ext cx="5327944" cy="763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使用蒙地卡羅法，測試十字路口之內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外線道直行車風險分布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</p:txBody>
      </p:sp>
      <p:grpSp>
        <p:nvGrpSpPr>
          <p:cNvPr id="54" name="群組 53">
            <a:extLst>
              <a:ext uri="{FF2B5EF4-FFF2-40B4-BE49-F238E27FC236}">
                <a16:creationId xmlns:a16="http://schemas.microsoft.com/office/drawing/2014/main" id="{CA79FD26-710C-4EB0-9D8B-F2763E18C848}"/>
              </a:ext>
            </a:extLst>
          </p:cNvPr>
          <p:cNvGrpSpPr/>
          <p:nvPr/>
        </p:nvGrpSpPr>
        <p:grpSpPr>
          <a:xfrm>
            <a:off x="6900484" y="3949011"/>
            <a:ext cx="3615116" cy="1066404"/>
            <a:chOff x="7370744" y="3970414"/>
            <a:chExt cx="3615116" cy="1066404"/>
          </a:xfrm>
        </p:grpSpPr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5E746EAE-CCF3-4510-8402-B86079B89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61871" y="3970414"/>
              <a:ext cx="1723989" cy="968677"/>
            </a:xfrm>
            <a:prstGeom prst="rect">
              <a:avLst/>
            </a:prstGeom>
          </p:spPr>
        </p:pic>
        <p:pic>
          <p:nvPicPr>
            <p:cNvPr id="50" name="圖片 49">
              <a:extLst>
                <a:ext uri="{FF2B5EF4-FFF2-40B4-BE49-F238E27FC236}">
                  <a16:creationId xmlns:a16="http://schemas.microsoft.com/office/drawing/2014/main" id="{28F4017F-0028-424D-9600-4FA80DB38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370744" y="3986415"/>
              <a:ext cx="1723989" cy="952676"/>
            </a:xfrm>
            <a:prstGeom prst="rect">
              <a:avLst/>
            </a:prstGeom>
          </p:spPr>
        </p:pic>
        <p:pic>
          <p:nvPicPr>
            <p:cNvPr id="52" name="圖片 51">
              <a:extLst>
                <a:ext uri="{FF2B5EF4-FFF2-40B4-BE49-F238E27FC236}">
                  <a16:creationId xmlns:a16="http://schemas.microsoft.com/office/drawing/2014/main" id="{3B9CFC99-9156-4FE9-93E2-2DA3ED6EB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 rot="5400000">
              <a:off x="8010272" y="4685684"/>
              <a:ext cx="444932" cy="222466"/>
            </a:xfrm>
            <a:prstGeom prst="rect">
              <a:avLst/>
            </a:prstGeom>
          </p:spPr>
        </p:pic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ED2F5C60-CC17-482A-8E65-E56965833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 rot="5400000">
              <a:off x="9937806" y="4703119"/>
              <a:ext cx="444932" cy="222466"/>
            </a:xfrm>
            <a:prstGeom prst="rect">
              <a:avLst/>
            </a:prstGeom>
          </p:spPr>
        </p:pic>
      </p:grp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FE09AD81-16F6-4D7A-95D6-B3016279A542}"/>
              </a:ext>
            </a:extLst>
          </p:cNvPr>
          <p:cNvSpPr txBox="1"/>
          <p:nvPr/>
        </p:nvSpPr>
        <p:spPr>
          <a:xfrm>
            <a:off x="10795000" y="4544673"/>
            <a:ext cx="72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風險</a:t>
            </a:r>
          </a:p>
        </p:txBody>
      </p:sp>
      <p:sp>
        <p:nvSpPr>
          <p:cNvPr id="59" name="手繪多邊形: 圖案 58">
            <a:extLst>
              <a:ext uri="{FF2B5EF4-FFF2-40B4-BE49-F238E27FC236}">
                <a16:creationId xmlns:a16="http://schemas.microsoft.com/office/drawing/2014/main" id="{E2E16549-C095-46F7-8466-7AD34E3BCA86}"/>
              </a:ext>
            </a:extLst>
          </p:cNvPr>
          <p:cNvSpPr/>
          <p:nvPr/>
        </p:nvSpPr>
        <p:spPr>
          <a:xfrm>
            <a:off x="10498667" y="4715933"/>
            <a:ext cx="406400" cy="177800"/>
          </a:xfrm>
          <a:custGeom>
            <a:avLst/>
            <a:gdLst>
              <a:gd name="connsiteX0" fmla="*/ 406400 w 406400"/>
              <a:gd name="connsiteY0" fmla="*/ 0 h 177800"/>
              <a:gd name="connsiteX1" fmla="*/ 296333 w 406400"/>
              <a:gd name="connsiteY1" fmla="*/ 0 h 177800"/>
              <a:gd name="connsiteX2" fmla="*/ 228600 w 406400"/>
              <a:gd name="connsiteY2" fmla="*/ 177800 h 177800"/>
              <a:gd name="connsiteX3" fmla="*/ 0 w 406400"/>
              <a:gd name="connsiteY3" fmla="*/ 177800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400" h="177800">
                <a:moveTo>
                  <a:pt x="406400" y="0"/>
                </a:moveTo>
                <a:lnTo>
                  <a:pt x="296333" y="0"/>
                </a:lnTo>
                <a:lnTo>
                  <a:pt x="228600" y="177800"/>
                </a:lnTo>
                <a:lnTo>
                  <a:pt x="0" y="177800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4628DD15-85ED-4521-97FB-17A9211FB1A1}"/>
              </a:ext>
            </a:extLst>
          </p:cNvPr>
          <p:cNvSpPr txBox="1"/>
          <p:nvPr/>
        </p:nvSpPr>
        <p:spPr>
          <a:xfrm>
            <a:off x="10541001" y="3876751"/>
            <a:ext cx="72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角度</a:t>
            </a:r>
          </a:p>
        </p:txBody>
      </p:sp>
      <p:sp>
        <p:nvSpPr>
          <p:cNvPr id="61" name="手繪多邊形: 圖案 60">
            <a:extLst>
              <a:ext uri="{FF2B5EF4-FFF2-40B4-BE49-F238E27FC236}">
                <a16:creationId xmlns:a16="http://schemas.microsoft.com/office/drawing/2014/main" id="{A3078211-8067-42AC-8B4F-CD4567911D56}"/>
              </a:ext>
            </a:extLst>
          </p:cNvPr>
          <p:cNvSpPr/>
          <p:nvPr/>
        </p:nvSpPr>
        <p:spPr>
          <a:xfrm>
            <a:off x="10236200" y="4047067"/>
            <a:ext cx="304800" cy="169333"/>
          </a:xfrm>
          <a:custGeom>
            <a:avLst/>
            <a:gdLst>
              <a:gd name="connsiteX0" fmla="*/ 304800 w 304800"/>
              <a:gd name="connsiteY0" fmla="*/ 0 h 169333"/>
              <a:gd name="connsiteX1" fmla="*/ 143933 w 304800"/>
              <a:gd name="connsiteY1" fmla="*/ 0 h 169333"/>
              <a:gd name="connsiteX2" fmla="*/ 101600 w 304800"/>
              <a:gd name="connsiteY2" fmla="*/ 169333 h 169333"/>
              <a:gd name="connsiteX3" fmla="*/ 0 w 304800"/>
              <a:gd name="connsiteY3" fmla="*/ 160866 h 169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" h="169333">
                <a:moveTo>
                  <a:pt x="304800" y="0"/>
                </a:moveTo>
                <a:lnTo>
                  <a:pt x="143933" y="0"/>
                </a:lnTo>
                <a:lnTo>
                  <a:pt x="101600" y="169333"/>
                </a:lnTo>
                <a:lnTo>
                  <a:pt x="0" y="160866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內容版面配置區 7">
            <a:extLst>
              <a:ext uri="{FF2B5EF4-FFF2-40B4-BE49-F238E27FC236}">
                <a16:creationId xmlns:a16="http://schemas.microsoft.com/office/drawing/2014/main" id="{312BA664-00A5-4215-B2D9-0A193E423E64}"/>
              </a:ext>
            </a:extLst>
          </p:cNvPr>
          <p:cNvSpPr txBox="1">
            <a:spLocks/>
          </p:cNvSpPr>
          <p:nvPr/>
        </p:nvSpPr>
        <p:spPr>
          <a:xfrm>
            <a:off x="6548542" y="5161290"/>
            <a:ext cx="5327944" cy="763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分析路口之環境風險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63622DE0-44B7-42F3-B45A-B5FBC7CCA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92068" y="5478176"/>
            <a:ext cx="3418311" cy="1039319"/>
          </a:xfrm>
          <a:prstGeom prst="rect">
            <a:avLst/>
          </a:prstGeom>
        </p:spPr>
      </p:pic>
      <p:sp>
        <p:nvSpPr>
          <p:cNvPr id="65" name="文字方塊 64">
            <a:extLst>
              <a:ext uri="{FF2B5EF4-FFF2-40B4-BE49-F238E27FC236}">
                <a16:creationId xmlns:a16="http://schemas.microsoft.com/office/drawing/2014/main" id="{F82F3572-B0CC-4D74-BA0A-679C0DA8352D}"/>
              </a:ext>
            </a:extLst>
          </p:cNvPr>
          <p:cNvSpPr txBox="1"/>
          <p:nvPr/>
        </p:nvSpPr>
        <p:spPr>
          <a:xfrm>
            <a:off x="7591444" y="6482302"/>
            <a:ext cx="33189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未禁止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禁止 左轉之路口環境風險</a:t>
            </a:r>
          </a:p>
        </p:txBody>
      </p:sp>
    </p:spTree>
    <p:extLst>
      <p:ext uri="{BB962C8B-B14F-4D97-AF65-F5344CB8AC3E}">
        <p14:creationId xmlns:p14="http://schemas.microsoft.com/office/powerpoint/2010/main" val="2621552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7BB53-C16D-4B1D-AA15-9AAD868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1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分析不同風險接受度的駕駛行為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琮祐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D64DBD2-C5DA-4699-B919-4A05B6B85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33" y="1165225"/>
            <a:ext cx="10515600" cy="4351338"/>
          </a:xfrm>
        </p:spPr>
        <p:txBody>
          <a:bodyPr/>
          <a:lstStyle/>
          <a:p>
            <a:r>
              <a:rPr lang="zh-TW" altLang="en-US" dirty="0"/>
              <a:t>測試 跟車</a:t>
            </a:r>
            <a:r>
              <a:rPr lang="en-US" altLang="zh-TW" dirty="0"/>
              <a:t>/</a:t>
            </a:r>
            <a:r>
              <a:rPr lang="zh-TW" altLang="en-US" dirty="0"/>
              <a:t>超車</a:t>
            </a:r>
            <a:r>
              <a:rPr lang="en-US" altLang="zh-TW" dirty="0"/>
              <a:t>/</a:t>
            </a:r>
            <a:r>
              <a:rPr lang="zh-TW" altLang="en-US" dirty="0"/>
              <a:t>左轉 工況下，不同風險接受度之駕駛的行為表現。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0CC4D41-0788-4DCE-8F1F-04D93444E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85" y="2141317"/>
            <a:ext cx="1701428" cy="449176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98FA8D7-6589-4039-B31E-E8FCC0AB4B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68176" y="2186598"/>
            <a:ext cx="1027315" cy="449176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00453AC-53AE-4EF8-A652-88FD072A8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214" y="2181433"/>
            <a:ext cx="2352365" cy="445499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09E4B90-5248-4994-93FF-E9762CB5DE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650" y="2101201"/>
            <a:ext cx="941294" cy="4572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CD4487BB-BDD4-4C3D-91E9-E9BBC578CC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236" y="2289441"/>
            <a:ext cx="2301948" cy="418473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73A9436D-6E95-4403-BB38-1A2B45D2AE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824" y="2181433"/>
            <a:ext cx="2193565" cy="4635661"/>
          </a:xfrm>
          <a:prstGeom prst="rect">
            <a:avLst/>
          </a:prstGeom>
        </p:spPr>
      </p:pic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05E5454-141C-415C-B224-08494829E6F4}"/>
              </a:ext>
            </a:extLst>
          </p:cNvPr>
          <p:cNvSpPr/>
          <p:nvPr/>
        </p:nvSpPr>
        <p:spPr>
          <a:xfrm>
            <a:off x="978285" y="1696936"/>
            <a:ext cx="2480733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跟車行為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CD9BB412-6B41-4271-939D-14E4A3F4D657}"/>
              </a:ext>
            </a:extLst>
          </p:cNvPr>
          <p:cNvSpPr/>
          <p:nvPr/>
        </p:nvSpPr>
        <p:spPr>
          <a:xfrm>
            <a:off x="4571984" y="1686526"/>
            <a:ext cx="2480733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超車行為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AACA402A-20A7-41FB-B4B5-C982825E467C}"/>
              </a:ext>
            </a:extLst>
          </p:cNvPr>
          <p:cNvSpPr/>
          <p:nvPr/>
        </p:nvSpPr>
        <p:spPr>
          <a:xfrm>
            <a:off x="8540148" y="1682417"/>
            <a:ext cx="2480733" cy="449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左轉行為</a:t>
            </a:r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5BFF0F1C-1DA5-4EB1-865D-55EF833E053F}"/>
              </a:ext>
            </a:extLst>
          </p:cNvPr>
          <p:cNvCxnSpPr/>
          <p:nvPr/>
        </p:nvCxnSpPr>
        <p:spPr>
          <a:xfrm>
            <a:off x="3754591" y="1950978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AB18EBD1-3EBF-4077-8F2B-BC09E2EC8DF9}"/>
              </a:ext>
            </a:extLst>
          </p:cNvPr>
          <p:cNvCxnSpPr/>
          <p:nvPr/>
        </p:nvCxnSpPr>
        <p:spPr>
          <a:xfrm>
            <a:off x="7553017" y="1950978"/>
            <a:ext cx="0" cy="4588933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5432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2418</TotalTime>
  <Words>885</Words>
  <Application>Microsoft Office PowerPoint</Application>
  <PresentationFormat>寬螢幕</PresentationFormat>
  <Paragraphs>91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微軟正黑體</vt:lpstr>
      <vt:lpstr>Arial</vt:lpstr>
      <vt:lpstr>Calibri</vt:lpstr>
      <vt:lpstr>Calibri Light</vt:lpstr>
      <vt:lpstr>Cambria Math</vt:lpstr>
      <vt:lpstr>Wingdings</vt:lpstr>
      <vt:lpstr>Office 佈景主題</vt:lpstr>
      <vt:lpstr>計畫趕不上變化—如何迴避未知障礙</vt:lpstr>
      <vt:lpstr>避開靜態障礙物的方法—DWA</vt:lpstr>
      <vt:lpstr>避開動態障礙物—改善DWA(中信)</vt:lpstr>
      <vt:lpstr>另一種避開動態障礙物的選擇—速度障礙法(VO) </vt:lpstr>
      <vt:lpstr>避開動態障礙物—結合VO與MPC(邑安)</vt:lpstr>
      <vt:lpstr>避開動態障礙物—結合VO與MPC(邑安)</vt:lpstr>
      <vt:lpstr>預測動態障礙物(人類駕駛)的行為(員成)</vt:lpstr>
      <vt:lpstr>分析動態環境中(路口)行為的風險(詔東)</vt:lpstr>
      <vt:lpstr>分析不同風險接受度的駕駛行為(琮祐)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wangia@solab.me.ntu.edu.tw</dc:creator>
  <cp:lastModifiedBy>邑安 王</cp:lastModifiedBy>
  <cp:revision>63</cp:revision>
  <dcterms:created xsi:type="dcterms:W3CDTF">2025-05-01T03:04:08Z</dcterms:created>
  <dcterms:modified xsi:type="dcterms:W3CDTF">2025-05-09T05:39:23Z</dcterms:modified>
</cp:coreProperties>
</file>

<file path=docProps/thumbnail.jpeg>
</file>